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9144000" cy="5715000" type="screen16x10"/>
  <p:notesSz cx="9144000" cy="5715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018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F00AF-B485-4FEF-9A4D-911503FD7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0F4AB-3F27-4E08-BAB0-36F21879B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C9746-94C4-4A52-8B20-44897AB5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67FF4-F969-4A1D-B88C-0721946A6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302AB-2794-4C5C-8237-89AD94CB7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26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E1891-21FC-4686-A624-E18F2F34A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463E1-2E0D-439B-A867-EFB3905B4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13546-3449-4EBF-81E5-B5091EDDD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18E38-A9F2-4C3D-8D5A-5EAA0D8F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9F2A0-0C41-4B23-ACC7-02124ADC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97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C87993-AC4C-4B4A-ACEC-52D283C28C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4789A-800C-4BC7-A87B-5152F9413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29979-6123-4B06-9F72-E78F12983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4FBBA-703C-4BBB-A098-DCA3178E6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F2265-5E53-4A3E-BA9D-A7FD301B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04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314450"/>
            <a:ext cx="3977640" cy="377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314450"/>
            <a:ext cx="3977640" cy="377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1092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29395" y="323291"/>
            <a:ext cx="3685209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200400"/>
            <a:ext cx="6400800" cy="1428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321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D50A6-38DE-4750-8AAF-097408E37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7E318-CB27-4C09-8B99-393FB5C87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BE85A-77CA-4956-97A0-1BF2F1E8A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918BD-8A22-4836-B274-ACF166B26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36724-B454-4A78-83E9-0DA67A394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89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41AEF-3C42-4E43-8ED1-5ABA966FB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03900-DCAF-4ABA-9490-25EAF09D0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6B376-621F-4A76-8E11-8B0593AE8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50892-0B82-4534-B98E-262DD261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524DF-C863-4C68-A565-72EFB9DD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3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68D71-8AE9-43EC-9BFD-634118D4F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64315-2557-46D4-93E8-C5C941BAB1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2D050-EB4D-4369-9AD8-D9AFCA07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1DE03-A400-4633-A461-C11C91A48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9E818-F7AC-489D-985C-57E25023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E852A-4803-4028-864B-C4792C2A1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86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2554D-418D-46B7-AE2F-8C5FBF9D4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E668B-1D94-42C5-AF2F-0A54BBAAB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02CCA-D430-4B01-94D0-531E205AF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B0A87-CBB9-494A-BC73-FC7A0C96E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734C9-F920-4540-AC12-50F137853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987C5E-ADB5-424A-92FA-8516DE145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34E605-8914-4345-AEF8-490A149CC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6C180C-4E9F-48DD-B314-C5C9507F2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9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645F-3628-4097-9E4F-94EB271D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03B14-8804-4FA2-8289-4876F2E40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67A90-5379-4FA6-AA61-1A58F8475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1ACEB-9A9B-4CF6-A8FF-9DBF4E5FD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97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85856F-8A33-4CCE-A5AA-BAC66150C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B5210-2E53-4664-BA77-0A7501FF6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3E54B-0C2A-43CD-9187-3B1EEE9F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69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F39E-2EF9-47FA-8BAB-3BC3B505F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B97A5-E63B-4463-999A-773C7A3DD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C105B6-8879-43AD-A86A-C9448FD4D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25C84-7A84-4354-B145-CFE44D3FD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18978-0718-4853-8DD0-1587DFA2A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F39AD-45E3-415E-A06A-F17E3639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21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F42E3-93A1-4C2E-BA6E-107C51672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CF1E1E-A412-4ECB-AB79-EBCF6BD70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47C2A8-DD03-42AF-9B52-FD9580C84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9DECF-0FA5-4D00-896B-83DA6BE8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433CD-CAA5-46F5-87E6-CEEBBDD40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989DE-5B7A-4256-B5B2-6391992CC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92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979CE8-FEEB-494C-9CBE-B1017F45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1CB0E-6667-458C-9D37-55BA46C3A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D5112-0E3F-45FD-B5E7-382ADE363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E05E0-0BAC-48A3-960A-CD13097C1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32876-6A8F-4D9B-9725-E7D862DB9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2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6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827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1193" y="580237"/>
            <a:ext cx="4179245" cy="3207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4368" y="757428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latin typeface="Trebuchet MS"/>
                <a:cs typeface="Trebuchet MS"/>
              </a:rPr>
              <a:t>Stage</a:t>
            </a:r>
            <a:r>
              <a:rPr sz="1800" b="1" spc="-204" dirty="0">
                <a:latin typeface="Trebuchet MS"/>
                <a:cs typeface="Trebuchet MS"/>
              </a:rPr>
              <a:t> </a:t>
            </a:r>
            <a:r>
              <a:rPr sz="1800" b="1" spc="-155" dirty="0">
                <a:latin typeface="Trebuchet MS"/>
                <a:cs typeface="Trebuchet MS"/>
              </a:rPr>
              <a:t>4: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46882" y="522347"/>
            <a:ext cx="1782445" cy="655955"/>
          </a:xfrm>
          <a:custGeom>
            <a:avLst/>
            <a:gdLst/>
            <a:ahLst/>
            <a:cxnLst/>
            <a:rect l="l" t="t" r="r" b="b"/>
            <a:pathLst>
              <a:path w="1782445" h="655955">
                <a:moveTo>
                  <a:pt x="0" y="655793"/>
                </a:moveTo>
                <a:lnTo>
                  <a:pt x="1782203" y="655793"/>
                </a:lnTo>
                <a:lnTo>
                  <a:pt x="1782203" y="0"/>
                </a:lnTo>
                <a:lnTo>
                  <a:pt x="0" y="0"/>
                </a:lnTo>
                <a:lnTo>
                  <a:pt x="0" y="6557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6882" y="522338"/>
            <a:ext cx="1782445" cy="655955"/>
          </a:xfrm>
          <a:custGeom>
            <a:avLst/>
            <a:gdLst/>
            <a:ahLst/>
            <a:cxnLst/>
            <a:rect l="l" t="t" r="r" b="b"/>
            <a:pathLst>
              <a:path w="1782445" h="655955">
                <a:moveTo>
                  <a:pt x="0" y="0"/>
                </a:moveTo>
                <a:lnTo>
                  <a:pt x="1782201" y="0"/>
                </a:lnTo>
                <a:lnTo>
                  <a:pt x="1782201" y="655794"/>
                </a:lnTo>
                <a:lnTo>
                  <a:pt x="0" y="6557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37279" y="1330540"/>
            <a:ext cx="1782445" cy="655955"/>
          </a:xfrm>
          <a:custGeom>
            <a:avLst/>
            <a:gdLst/>
            <a:ahLst/>
            <a:cxnLst/>
            <a:rect l="l" t="t" r="r" b="b"/>
            <a:pathLst>
              <a:path w="1782445" h="655955">
                <a:moveTo>
                  <a:pt x="0" y="0"/>
                </a:moveTo>
                <a:lnTo>
                  <a:pt x="1782201" y="0"/>
                </a:lnTo>
                <a:lnTo>
                  <a:pt x="1782201" y="655794"/>
                </a:lnTo>
                <a:lnTo>
                  <a:pt x="0" y="6557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70160" y="1423467"/>
            <a:ext cx="767080" cy="4552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spc="-80" dirty="0">
                <a:latin typeface="Trebuchet MS"/>
                <a:cs typeface="Trebuchet MS"/>
              </a:rPr>
              <a:t>Triggered  </a:t>
            </a:r>
            <a:r>
              <a:rPr sz="1400" spc="-90" dirty="0">
                <a:latin typeface="Trebuchet MS"/>
                <a:cs typeface="Trebuchet MS"/>
              </a:rPr>
              <a:t>at</a:t>
            </a:r>
            <a:r>
              <a:rPr sz="1400" spc="-20" dirty="0">
                <a:latin typeface="Trebuchet MS"/>
                <a:cs typeface="Trebuchet MS"/>
              </a:rPr>
              <a:t>o</a:t>
            </a:r>
            <a:r>
              <a:rPr sz="1400" spc="-55" dirty="0">
                <a:latin typeface="Trebuchet MS"/>
                <a:cs typeface="Trebuchet MS"/>
              </a:rPr>
              <a:t>m</a:t>
            </a:r>
            <a:r>
              <a:rPr sz="1400" spc="-80" dirty="0">
                <a:latin typeface="Trebuchet MS"/>
                <a:cs typeface="Trebuchet MS"/>
              </a:rPr>
              <a:t>i</a:t>
            </a:r>
            <a:r>
              <a:rPr sz="1400" spc="-120" dirty="0">
                <a:latin typeface="Trebuchet MS"/>
                <a:cs typeface="Trebuchet MS"/>
              </a:rPr>
              <a:t>c</a:t>
            </a:r>
            <a:r>
              <a:rPr sz="1400" spc="-65" dirty="0">
                <a:latin typeface="Trebuchet MS"/>
                <a:cs typeface="Trebuchet MS"/>
              </a:rPr>
              <a:t>a</a:t>
            </a:r>
            <a:r>
              <a:rPr sz="1400" spc="-95" dirty="0">
                <a:latin typeface="Trebuchet MS"/>
                <a:cs typeface="Trebuchet MS"/>
              </a:rPr>
              <a:t>ll</a:t>
            </a:r>
            <a:r>
              <a:rPr sz="1400" spc="-60" dirty="0">
                <a:latin typeface="Trebuchet MS"/>
                <a:cs typeface="Trebuchet MS"/>
              </a:rPr>
              <a:t>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9800" y="3937495"/>
            <a:ext cx="2438400" cy="4552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spc="-75" dirty="0">
                <a:latin typeface="Trebuchet MS"/>
                <a:cs typeface="Trebuchet MS"/>
              </a:rPr>
              <a:t>Build, </a:t>
            </a:r>
            <a:r>
              <a:rPr sz="1400" spc="-40" dirty="0">
                <a:latin typeface="Trebuchet MS"/>
                <a:cs typeface="Trebuchet MS"/>
              </a:rPr>
              <a:t>run </a:t>
            </a:r>
            <a:r>
              <a:rPr sz="1400" spc="-65" dirty="0">
                <a:latin typeface="Trebuchet MS"/>
                <a:cs typeface="Trebuchet MS"/>
              </a:rPr>
              <a:t>code quality </a:t>
            </a:r>
            <a:r>
              <a:rPr sz="1400" spc="-50" dirty="0">
                <a:latin typeface="Trebuchet MS"/>
                <a:cs typeface="Trebuchet MS"/>
              </a:rPr>
              <a:t>and </a:t>
            </a:r>
            <a:r>
              <a:rPr sz="1400" spc="-65" dirty="0">
                <a:latin typeface="Trebuchet MS"/>
                <a:cs typeface="Trebuchet MS"/>
              </a:rPr>
              <a:t>code  </a:t>
            </a:r>
            <a:r>
              <a:rPr sz="1400" spc="-70" dirty="0">
                <a:latin typeface="Trebuchet MS"/>
                <a:cs typeface="Trebuchet MS"/>
              </a:rPr>
              <a:t>coverage metrics </a:t>
            </a:r>
            <a:r>
              <a:rPr sz="1400" spc="-50" dirty="0">
                <a:latin typeface="Trebuchet MS"/>
                <a:cs typeface="Trebuchet MS"/>
              </a:rPr>
              <a:t>along </a:t>
            </a:r>
            <a:r>
              <a:rPr sz="1400" spc="-60" dirty="0">
                <a:latin typeface="Trebuchet MS"/>
                <a:cs typeface="Trebuchet MS"/>
              </a:rPr>
              <a:t>with</a:t>
            </a:r>
            <a:r>
              <a:rPr sz="1400" spc="-290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tests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8223" y="1429461"/>
            <a:ext cx="2984500" cy="1475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265">
              <a:lnSpc>
                <a:spcPct val="100099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80" dirty="0">
                <a:latin typeface="Trebuchet MS"/>
                <a:cs typeface="Trebuchet MS"/>
              </a:rPr>
              <a:t>Automated </a:t>
            </a:r>
            <a:r>
              <a:rPr sz="1900" spc="-85" dirty="0">
                <a:latin typeface="Trebuchet MS"/>
                <a:cs typeface="Trebuchet MS"/>
              </a:rPr>
              <a:t>code </a:t>
            </a:r>
            <a:r>
              <a:rPr sz="1900" spc="-90" dirty="0">
                <a:latin typeface="Trebuchet MS"/>
                <a:cs typeface="Trebuchet MS"/>
              </a:rPr>
              <a:t>quality  </a:t>
            </a:r>
            <a:r>
              <a:rPr sz="1900" spc="-65" dirty="0">
                <a:latin typeface="Trebuchet MS"/>
                <a:cs typeface="Trebuchet MS"/>
              </a:rPr>
              <a:t>and </a:t>
            </a:r>
            <a:r>
              <a:rPr sz="1900" spc="-85" dirty="0">
                <a:latin typeface="Trebuchet MS"/>
                <a:cs typeface="Trebuchet MS"/>
              </a:rPr>
              <a:t>code </a:t>
            </a:r>
            <a:r>
              <a:rPr sz="1900" spc="-95" dirty="0">
                <a:latin typeface="Trebuchet MS"/>
                <a:cs typeface="Trebuchet MS"/>
              </a:rPr>
              <a:t>coverage</a:t>
            </a:r>
            <a:r>
              <a:rPr sz="1900" spc="-310" dirty="0">
                <a:latin typeface="Trebuchet MS"/>
                <a:cs typeface="Trebuchet MS"/>
              </a:rPr>
              <a:t> </a:t>
            </a:r>
            <a:r>
              <a:rPr sz="1900" spc="-95" dirty="0">
                <a:latin typeface="Trebuchet MS"/>
                <a:cs typeface="Trebuchet MS"/>
              </a:rPr>
              <a:t>metrics  are </a:t>
            </a:r>
            <a:r>
              <a:rPr sz="1900" spc="-45" dirty="0">
                <a:latin typeface="Trebuchet MS"/>
                <a:cs typeface="Trebuchet MS"/>
              </a:rPr>
              <a:t>now </a:t>
            </a:r>
            <a:r>
              <a:rPr sz="1900" spc="-55" dirty="0">
                <a:latin typeface="Trebuchet MS"/>
                <a:cs typeface="Trebuchet MS"/>
              </a:rPr>
              <a:t>run </a:t>
            </a:r>
            <a:r>
              <a:rPr sz="1900" spc="-70" dirty="0">
                <a:latin typeface="Trebuchet MS"/>
                <a:cs typeface="Trebuchet MS"/>
              </a:rPr>
              <a:t>along </a:t>
            </a:r>
            <a:r>
              <a:rPr sz="1900" spc="-85" dirty="0">
                <a:latin typeface="Trebuchet MS"/>
                <a:cs typeface="Trebuchet MS"/>
              </a:rPr>
              <a:t>with  </a:t>
            </a:r>
            <a:r>
              <a:rPr sz="1900" spc="-80" dirty="0">
                <a:latin typeface="Trebuchet MS"/>
                <a:cs typeface="Trebuchet MS"/>
              </a:rPr>
              <a:t>unit </a:t>
            </a:r>
            <a:r>
              <a:rPr sz="1900" spc="-85" dirty="0">
                <a:latin typeface="Trebuchet MS"/>
                <a:cs typeface="Trebuchet MS"/>
              </a:rPr>
              <a:t>tests </a:t>
            </a:r>
            <a:r>
              <a:rPr sz="1900" spc="-80" dirty="0">
                <a:latin typeface="Trebuchet MS"/>
                <a:cs typeface="Trebuchet MS"/>
              </a:rPr>
              <a:t>to </a:t>
            </a:r>
            <a:r>
              <a:rPr sz="1900" spc="-75" dirty="0">
                <a:latin typeface="Trebuchet MS"/>
                <a:cs typeface="Trebuchet MS"/>
              </a:rPr>
              <a:t>continuously  </a:t>
            </a:r>
            <a:r>
              <a:rPr sz="1900" spc="-100" dirty="0">
                <a:latin typeface="Trebuchet MS"/>
                <a:cs typeface="Trebuchet MS"/>
              </a:rPr>
              <a:t>evaluate </a:t>
            </a:r>
            <a:r>
              <a:rPr sz="1900" spc="-85" dirty="0">
                <a:latin typeface="Trebuchet MS"/>
                <a:cs typeface="Trebuchet MS"/>
              </a:rPr>
              <a:t>the code</a:t>
            </a:r>
            <a:r>
              <a:rPr sz="1900" spc="-285" dirty="0">
                <a:latin typeface="Trebuchet MS"/>
                <a:cs typeface="Trebuchet MS"/>
              </a:rPr>
              <a:t> </a:t>
            </a:r>
            <a:r>
              <a:rPr sz="1900" spc="-120" dirty="0">
                <a:latin typeface="Trebuchet MS"/>
                <a:cs typeface="Trebuchet MS"/>
              </a:rPr>
              <a:t>quality.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55423" y="3173628"/>
            <a:ext cx="25184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Trebuchet MS"/>
                <a:cs typeface="Trebuchet MS"/>
              </a:rPr>
              <a:t>Is </a:t>
            </a:r>
            <a:r>
              <a:rPr sz="1500" spc="-70" dirty="0">
                <a:latin typeface="Trebuchet MS"/>
                <a:cs typeface="Trebuchet MS"/>
              </a:rPr>
              <a:t>the code </a:t>
            </a:r>
            <a:r>
              <a:rPr sz="1500" spc="-75" dirty="0">
                <a:latin typeface="Trebuchet MS"/>
                <a:cs typeface="Trebuchet MS"/>
              </a:rPr>
              <a:t>coverage</a:t>
            </a:r>
            <a:r>
              <a:rPr sz="1500" spc="-305" dirty="0">
                <a:latin typeface="Trebuchet MS"/>
                <a:cs typeface="Trebuchet MS"/>
              </a:rPr>
              <a:t> </a:t>
            </a:r>
            <a:r>
              <a:rPr sz="1500" spc="-50" dirty="0">
                <a:latin typeface="Trebuchet MS"/>
                <a:cs typeface="Trebuchet MS"/>
              </a:rPr>
              <a:t>increasing?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55423" y="3630828"/>
            <a:ext cx="22358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Trebuchet MS"/>
                <a:cs typeface="Trebuchet MS"/>
              </a:rPr>
              <a:t>Do</a:t>
            </a:r>
            <a:r>
              <a:rPr sz="1500" spc="-135" dirty="0">
                <a:latin typeface="Trebuchet MS"/>
                <a:cs typeface="Trebuchet MS"/>
              </a:rPr>
              <a:t> </a:t>
            </a:r>
            <a:r>
              <a:rPr sz="1500" spc="-65" dirty="0">
                <a:latin typeface="Trebuchet MS"/>
                <a:cs typeface="Trebuchet MS"/>
              </a:rPr>
              <a:t>we</a:t>
            </a:r>
            <a:r>
              <a:rPr sz="1500" spc="-125" dirty="0">
                <a:latin typeface="Trebuchet MS"/>
                <a:cs typeface="Trebuchet MS"/>
              </a:rPr>
              <a:t> </a:t>
            </a:r>
            <a:r>
              <a:rPr sz="1500" spc="-75" dirty="0">
                <a:latin typeface="Trebuchet MS"/>
                <a:cs typeface="Trebuchet MS"/>
              </a:rPr>
              <a:t>have</a:t>
            </a:r>
            <a:r>
              <a:rPr sz="1500" spc="-130" dirty="0">
                <a:latin typeface="Trebuchet MS"/>
                <a:cs typeface="Trebuchet MS"/>
              </a:rPr>
              <a:t> </a:t>
            </a:r>
            <a:r>
              <a:rPr sz="1500" spc="-80" dirty="0">
                <a:latin typeface="Trebuchet MS"/>
                <a:cs typeface="Trebuchet MS"/>
              </a:rPr>
              <a:t>fewer</a:t>
            </a:r>
            <a:r>
              <a:rPr sz="1500" spc="-125" dirty="0">
                <a:latin typeface="Trebuchet MS"/>
                <a:cs typeface="Trebuchet MS"/>
              </a:rPr>
              <a:t> </a:t>
            </a:r>
            <a:r>
              <a:rPr sz="1500" spc="-55" dirty="0">
                <a:latin typeface="Trebuchet MS"/>
                <a:cs typeface="Trebuchet MS"/>
              </a:rPr>
              <a:t>and</a:t>
            </a:r>
            <a:r>
              <a:rPr sz="1500" spc="-135" dirty="0">
                <a:latin typeface="Trebuchet MS"/>
                <a:cs typeface="Trebuchet MS"/>
              </a:rPr>
              <a:t> </a:t>
            </a:r>
            <a:r>
              <a:rPr sz="1500" spc="-80" dirty="0">
                <a:latin typeface="Trebuchet MS"/>
                <a:cs typeface="Trebuchet MS"/>
              </a:rPr>
              <a:t>fewer  </a:t>
            </a:r>
            <a:r>
              <a:rPr sz="1500" spc="-65" dirty="0">
                <a:latin typeface="Trebuchet MS"/>
                <a:cs typeface="Trebuchet MS"/>
              </a:rPr>
              <a:t>build</a:t>
            </a:r>
            <a:r>
              <a:rPr sz="1500" spc="-125" dirty="0">
                <a:latin typeface="Trebuchet MS"/>
                <a:cs typeface="Trebuchet MS"/>
              </a:rPr>
              <a:t> </a:t>
            </a:r>
            <a:r>
              <a:rPr sz="1500" spc="-50" dirty="0">
                <a:latin typeface="Trebuchet MS"/>
                <a:cs typeface="Trebuchet MS"/>
              </a:rPr>
              <a:t>failures?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1193" y="580237"/>
            <a:ext cx="4179245" cy="3207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84368" y="757428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latin typeface="Trebuchet MS"/>
                <a:cs typeface="Trebuchet MS"/>
              </a:rPr>
              <a:t>Stage</a:t>
            </a:r>
            <a:r>
              <a:rPr sz="1800" b="1" spc="-204" dirty="0">
                <a:latin typeface="Trebuchet MS"/>
                <a:cs typeface="Trebuchet MS"/>
              </a:rPr>
              <a:t> </a:t>
            </a:r>
            <a:r>
              <a:rPr sz="1800" b="1" spc="-155" dirty="0">
                <a:latin typeface="Trebuchet MS"/>
                <a:cs typeface="Trebuchet MS"/>
              </a:rPr>
              <a:t>5: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46882" y="522347"/>
            <a:ext cx="1782445" cy="655955"/>
          </a:xfrm>
          <a:custGeom>
            <a:avLst/>
            <a:gdLst/>
            <a:ahLst/>
            <a:cxnLst/>
            <a:rect l="l" t="t" r="r" b="b"/>
            <a:pathLst>
              <a:path w="1782445" h="655955">
                <a:moveTo>
                  <a:pt x="0" y="655793"/>
                </a:moveTo>
                <a:lnTo>
                  <a:pt x="1782203" y="655793"/>
                </a:lnTo>
                <a:lnTo>
                  <a:pt x="1782203" y="0"/>
                </a:lnTo>
                <a:lnTo>
                  <a:pt x="0" y="0"/>
                </a:lnTo>
                <a:lnTo>
                  <a:pt x="0" y="6557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6882" y="522338"/>
            <a:ext cx="1782445" cy="655955"/>
          </a:xfrm>
          <a:custGeom>
            <a:avLst/>
            <a:gdLst/>
            <a:ahLst/>
            <a:cxnLst/>
            <a:rect l="l" t="t" r="r" b="b"/>
            <a:pathLst>
              <a:path w="1782445" h="655955">
                <a:moveTo>
                  <a:pt x="0" y="0"/>
                </a:moveTo>
                <a:lnTo>
                  <a:pt x="1782201" y="0"/>
                </a:lnTo>
                <a:lnTo>
                  <a:pt x="1782201" y="655794"/>
                </a:lnTo>
                <a:lnTo>
                  <a:pt x="0" y="6557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37279" y="1330540"/>
            <a:ext cx="1782445" cy="655955"/>
          </a:xfrm>
          <a:custGeom>
            <a:avLst/>
            <a:gdLst/>
            <a:ahLst/>
            <a:cxnLst/>
            <a:rect l="l" t="t" r="r" b="b"/>
            <a:pathLst>
              <a:path w="1782445" h="655955">
                <a:moveTo>
                  <a:pt x="0" y="0"/>
                </a:moveTo>
                <a:lnTo>
                  <a:pt x="1782201" y="0"/>
                </a:lnTo>
                <a:lnTo>
                  <a:pt x="1782201" y="655794"/>
                </a:lnTo>
                <a:lnTo>
                  <a:pt x="0" y="6557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70160" y="1423467"/>
            <a:ext cx="767080" cy="4552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spc="-80" dirty="0">
                <a:latin typeface="Trebuchet MS"/>
                <a:cs typeface="Trebuchet MS"/>
              </a:rPr>
              <a:t>Triggered  </a:t>
            </a:r>
            <a:r>
              <a:rPr sz="1400" spc="-90" dirty="0">
                <a:latin typeface="Trebuchet MS"/>
                <a:cs typeface="Trebuchet MS"/>
              </a:rPr>
              <a:t>at</a:t>
            </a:r>
            <a:r>
              <a:rPr sz="1400" spc="-20" dirty="0">
                <a:latin typeface="Trebuchet MS"/>
                <a:cs typeface="Trebuchet MS"/>
              </a:rPr>
              <a:t>o</a:t>
            </a:r>
            <a:r>
              <a:rPr sz="1400" spc="-55" dirty="0">
                <a:latin typeface="Trebuchet MS"/>
                <a:cs typeface="Trebuchet MS"/>
              </a:rPr>
              <a:t>m</a:t>
            </a:r>
            <a:r>
              <a:rPr sz="1400" spc="-80" dirty="0">
                <a:latin typeface="Trebuchet MS"/>
                <a:cs typeface="Trebuchet MS"/>
              </a:rPr>
              <a:t>i</a:t>
            </a:r>
            <a:r>
              <a:rPr sz="1400" spc="-120" dirty="0">
                <a:latin typeface="Trebuchet MS"/>
                <a:cs typeface="Trebuchet MS"/>
              </a:rPr>
              <a:t>c</a:t>
            </a:r>
            <a:r>
              <a:rPr sz="1400" spc="-65" dirty="0">
                <a:latin typeface="Trebuchet MS"/>
                <a:cs typeface="Trebuchet MS"/>
              </a:rPr>
              <a:t>a</a:t>
            </a:r>
            <a:r>
              <a:rPr sz="1400" spc="-95" dirty="0">
                <a:latin typeface="Trebuchet MS"/>
                <a:cs typeface="Trebuchet MS"/>
              </a:rPr>
              <a:t>ll</a:t>
            </a:r>
            <a:r>
              <a:rPr sz="1400" spc="-60" dirty="0">
                <a:latin typeface="Trebuchet MS"/>
                <a:cs typeface="Trebuchet MS"/>
              </a:rPr>
              <a:t>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98223" y="1429461"/>
            <a:ext cx="27330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80" dirty="0">
                <a:latin typeface="Trebuchet MS"/>
                <a:cs typeface="Trebuchet MS"/>
              </a:rPr>
              <a:t>Automated</a:t>
            </a:r>
            <a:r>
              <a:rPr sz="1900" spc="-165" dirty="0">
                <a:latin typeface="Trebuchet MS"/>
                <a:cs typeface="Trebuchet MS"/>
              </a:rPr>
              <a:t> </a:t>
            </a:r>
            <a:r>
              <a:rPr sz="1900" spc="-75" dirty="0">
                <a:latin typeface="Trebuchet MS"/>
                <a:cs typeface="Trebuchet MS"/>
              </a:rPr>
              <a:t>Deployment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87294" y="3086758"/>
            <a:ext cx="773639" cy="1091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76800" y="3175000"/>
            <a:ext cx="19050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23802" y="2880372"/>
            <a:ext cx="1698294" cy="7596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63055" y="4008069"/>
            <a:ext cx="76581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5" dirty="0">
                <a:latin typeface="Trebuchet MS"/>
                <a:cs typeface="Trebuchet MS"/>
              </a:rPr>
              <a:t>P</a:t>
            </a:r>
            <a:r>
              <a:rPr sz="1300" spc="-70" dirty="0">
                <a:latin typeface="Trebuchet MS"/>
                <a:cs typeface="Trebuchet MS"/>
              </a:rPr>
              <a:t>r</a:t>
            </a:r>
            <a:r>
              <a:rPr sz="1300" spc="-30" dirty="0">
                <a:latin typeface="Trebuchet MS"/>
                <a:cs typeface="Trebuchet MS"/>
              </a:rPr>
              <a:t>o</a:t>
            </a:r>
            <a:r>
              <a:rPr sz="1300" spc="-25" dirty="0">
                <a:latin typeface="Trebuchet MS"/>
                <a:cs typeface="Trebuchet MS"/>
              </a:rPr>
              <a:t>du</a:t>
            </a:r>
            <a:r>
              <a:rPr sz="1300" spc="-95" dirty="0">
                <a:latin typeface="Trebuchet MS"/>
                <a:cs typeface="Trebuchet MS"/>
              </a:rPr>
              <a:t>c</a:t>
            </a:r>
            <a:r>
              <a:rPr sz="1300" spc="-80" dirty="0">
                <a:latin typeface="Trebuchet MS"/>
                <a:cs typeface="Trebuchet MS"/>
              </a:rPr>
              <a:t>t</a:t>
            </a:r>
            <a:r>
              <a:rPr sz="1300" spc="-40" dirty="0">
                <a:latin typeface="Trebuchet MS"/>
                <a:cs typeface="Trebuchet MS"/>
              </a:rPr>
              <a:t>ion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0395" y="897128"/>
            <a:ext cx="3479800" cy="15030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065" marR="5080" indent="-635" algn="ctr">
              <a:lnSpc>
                <a:spcPct val="119900"/>
              </a:lnSpc>
              <a:spcBef>
                <a:spcPts val="80"/>
              </a:spcBef>
            </a:pPr>
            <a:r>
              <a:rPr sz="2700" b="1" spc="-140" dirty="0">
                <a:latin typeface="Trebuchet MS"/>
                <a:cs typeface="Trebuchet MS"/>
              </a:rPr>
              <a:t>Continuous Integration  Continuous </a:t>
            </a:r>
            <a:r>
              <a:rPr sz="2700" b="1" spc="-155" dirty="0">
                <a:latin typeface="Trebuchet MS"/>
                <a:cs typeface="Trebuchet MS"/>
              </a:rPr>
              <a:t>Delivery  </a:t>
            </a:r>
            <a:r>
              <a:rPr sz="2700" b="1" spc="-140" dirty="0">
                <a:latin typeface="Trebuchet MS"/>
                <a:cs typeface="Trebuchet MS"/>
              </a:rPr>
              <a:t>Continuous</a:t>
            </a:r>
            <a:r>
              <a:rPr sz="2700" b="1" spc="-250" dirty="0">
                <a:latin typeface="Trebuchet MS"/>
                <a:cs typeface="Trebuchet MS"/>
              </a:rPr>
              <a:t> </a:t>
            </a:r>
            <a:r>
              <a:rPr sz="2700" b="1" spc="-140" dirty="0">
                <a:latin typeface="Trebuchet MS"/>
                <a:cs typeface="Trebuchet MS"/>
              </a:rPr>
              <a:t>Deployment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357891"/>
            <a:ext cx="7845425" cy="372554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b="1" spc="-130" dirty="0">
                <a:latin typeface="Trebuchet MS"/>
                <a:cs typeface="Trebuchet MS"/>
              </a:rPr>
              <a:t>Continuous</a:t>
            </a:r>
            <a:r>
              <a:rPr sz="2500" b="1" spc="-195" dirty="0">
                <a:latin typeface="Trebuchet MS"/>
                <a:cs typeface="Trebuchet MS"/>
              </a:rPr>
              <a:t> </a:t>
            </a:r>
            <a:r>
              <a:rPr sz="2500" b="1" spc="-130" dirty="0">
                <a:latin typeface="Trebuchet MS"/>
                <a:cs typeface="Trebuchet MS"/>
              </a:rPr>
              <a:t>Integration</a:t>
            </a:r>
            <a:endParaRPr sz="2500">
              <a:latin typeface="Trebuchet MS"/>
              <a:cs typeface="Trebuchet MS"/>
            </a:endParaRPr>
          </a:p>
          <a:p>
            <a:pPr marL="469900" marR="661670">
              <a:lnSpc>
                <a:spcPct val="100000"/>
              </a:lnSpc>
              <a:spcBef>
                <a:spcPts val="535"/>
              </a:spcBef>
            </a:pPr>
            <a:r>
              <a:rPr sz="2000" spc="-110" dirty="0">
                <a:latin typeface="Trebuchet MS"/>
                <a:cs typeface="Trebuchet MS"/>
              </a:rPr>
              <a:t>The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practice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of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merging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development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work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with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main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branch  </a:t>
            </a:r>
            <a:r>
              <a:rPr sz="2000" spc="-120" dirty="0">
                <a:latin typeface="Trebuchet MS"/>
                <a:cs typeface="Trebuchet MS"/>
              </a:rPr>
              <a:t>constantly.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b="1" spc="-130" dirty="0">
                <a:latin typeface="Trebuchet MS"/>
                <a:cs typeface="Trebuchet MS"/>
              </a:rPr>
              <a:t>Continuous</a:t>
            </a:r>
            <a:r>
              <a:rPr sz="2500" b="1" spc="-195" dirty="0">
                <a:latin typeface="Trebuchet MS"/>
                <a:cs typeface="Trebuchet MS"/>
              </a:rPr>
              <a:t> </a:t>
            </a:r>
            <a:r>
              <a:rPr sz="2500" b="1" spc="-145" dirty="0">
                <a:latin typeface="Trebuchet MS"/>
                <a:cs typeface="Trebuchet MS"/>
              </a:rPr>
              <a:t>Delivery</a:t>
            </a:r>
            <a:endParaRPr sz="2500">
              <a:latin typeface="Trebuchet MS"/>
              <a:cs typeface="Trebuchet MS"/>
            </a:endParaRPr>
          </a:p>
          <a:p>
            <a:pPr marL="469900" marR="5080">
              <a:lnSpc>
                <a:spcPct val="100000"/>
              </a:lnSpc>
              <a:spcBef>
                <a:spcPts val="500"/>
              </a:spcBef>
            </a:pPr>
            <a:r>
              <a:rPr sz="2000" spc="-90" dirty="0">
                <a:latin typeface="Trebuchet MS"/>
                <a:cs typeface="Trebuchet MS"/>
              </a:rPr>
              <a:t>Continual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delivery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of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code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to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an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environment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once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code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is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ready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to  </a:t>
            </a:r>
            <a:r>
              <a:rPr sz="2000" spc="-100" dirty="0">
                <a:latin typeface="Trebuchet MS"/>
                <a:cs typeface="Trebuchet MS"/>
              </a:rPr>
              <a:t>ship. </a:t>
            </a:r>
            <a:r>
              <a:rPr sz="2000" spc="-95" dirty="0">
                <a:latin typeface="Trebuchet MS"/>
                <a:cs typeface="Trebuchet MS"/>
              </a:rPr>
              <a:t>This </a:t>
            </a:r>
            <a:r>
              <a:rPr sz="2000" spc="-85" dirty="0">
                <a:latin typeface="Trebuchet MS"/>
                <a:cs typeface="Trebuchet MS"/>
              </a:rPr>
              <a:t>could be staging </a:t>
            </a:r>
            <a:r>
              <a:rPr sz="2000" spc="-55" dirty="0">
                <a:latin typeface="Trebuchet MS"/>
                <a:cs typeface="Trebuchet MS"/>
              </a:rPr>
              <a:t>or </a:t>
            </a:r>
            <a:r>
              <a:rPr sz="2000" spc="-95" dirty="0">
                <a:latin typeface="Trebuchet MS"/>
                <a:cs typeface="Trebuchet MS"/>
              </a:rPr>
              <a:t>production. </a:t>
            </a:r>
            <a:r>
              <a:rPr sz="2000" spc="-110" dirty="0">
                <a:latin typeface="Trebuchet MS"/>
                <a:cs typeface="Trebuchet MS"/>
              </a:rPr>
              <a:t>The </a:t>
            </a:r>
            <a:r>
              <a:rPr sz="2000" spc="-95" dirty="0">
                <a:latin typeface="Trebuchet MS"/>
                <a:cs typeface="Trebuchet MS"/>
              </a:rPr>
              <a:t>idea </a:t>
            </a:r>
            <a:r>
              <a:rPr sz="2000" spc="-70" dirty="0">
                <a:latin typeface="Trebuchet MS"/>
                <a:cs typeface="Trebuchet MS"/>
              </a:rPr>
              <a:t>is </a:t>
            </a:r>
            <a:r>
              <a:rPr sz="2000" spc="-90" dirty="0">
                <a:latin typeface="Trebuchet MS"/>
                <a:cs typeface="Trebuchet MS"/>
              </a:rPr>
              <a:t>the </a:t>
            </a:r>
            <a:r>
              <a:rPr sz="2000" spc="-85" dirty="0">
                <a:latin typeface="Trebuchet MS"/>
                <a:cs typeface="Trebuchet MS"/>
              </a:rPr>
              <a:t>product </a:t>
            </a:r>
            <a:r>
              <a:rPr sz="2000" spc="-70" dirty="0">
                <a:latin typeface="Trebuchet MS"/>
                <a:cs typeface="Trebuchet MS"/>
              </a:rPr>
              <a:t>is  </a:t>
            </a:r>
            <a:r>
              <a:rPr sz="2000" spc="-100" dirty="0">
                <a:latin typeface="Trebuchet MS"/>
                <a:cs typeface="Trebuchet MS"/>
              </a:rPr>
              <a:t>delivered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to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a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user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base,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which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can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QAs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or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customers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for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review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and  </a:t>
            </a:r>
            <a:r>
              <a:rPr sz="2000" spc="-95" dirty="0">
                <a:latin typeface="Trebuchet MS"/>
                <a:cs typeface="Trebuchet MS"/>
              </a:rPr>
              <a:t>inspection.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b="1" spc="-130" dirty="0">
                <a:latin typeface="Trebuchet MS"/>
                <a:cs typeface="Trebuchet MS"/>
              </a:rPr>
              <a:t>Continuous</a:t>
            </a:r>
            <a:r>
              <a:rPr sz="2500" b="1" spc="-195" dirty="0">
                <a:latin typeface="Trebuchet MS"/>
                <a:cs typeface="Trebuchet MS"/>
              </a:rPr>
              <a:t> </a:t>
            </a:r>
            <a:r>
              <a:rPr sz="2500" b="1" spc="-130" dirty="0">
                <a:latin typeface="Trebuchet MS"/>
                <a:cs typeface="Trebuchet MS"/>
              </a:rPr>
              <a:t>Deployment</a:t>
            </a:r>
            <a:endParaRPr sz="25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</a:pPr>
            <a:r>
              <a:rPr sz="2000" spc="-110" dirty="0">
                <a:latin typeface="Trebuchet MS"/>
                <a:cs typeface="Trebuchet MS"/>
              </a:rPr>
              <a:t>The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deployment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or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release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of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code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to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production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as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soon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as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it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is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40" dirty="0">
                <a:latin typeface="Trebuchet MS"/>
                <a:cs typeface="Trebuchet MS"/>
              </a:rPr>
              <a:t>ready.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3102" y="438417"/>
            <a:ext cx="673798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70" dirty="0"/>
              <a:t>How </a:t>
            </a:r>
            <a:r>
              <a:rPr sz="3000" spc="-125" dirty="0"/>
              <a:t>to </a:t>
            </a:r>
            <a:r>
              <a:rPr sz="3000" spc="-140" dirty="0"/>
              <a:t>implement </a:t>
            </a:r>
            <a:r>
              <a:rPr sz="3000" spc="-95" dirty="0"/>
              <a:t>Continuous</a:t>
            </a:r>
            <a:r>
              <a:rPr sz="3000" spc="-620" dirty="0"/>
              <a:t> </a:t>
            </a:r>
            <a:r>
              <a:rPr sz="3000" spc="-100" dirty="0"/>
              <a:t>Integration?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790941" y="1561071"/>
            <a:ext cx="1220261" cy="1684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04873" y="3670744"/>
            <a:ext cx="2014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Trebuchet MS"/>
                <a:cs typeface="Trebuchet MS"/>
              </a:rPr>
              <a:t>Non-hosted</a:t>
            </a:r>
            <a:r>
              <a:rPr sz="1800" spc="-17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solutions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12423" y="1274305"/>
            <a:ext cx="2212251" cy="2212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46585" y="3670744"/>
            <a:ext cx="1578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Trebuchet MS"/>
                <a:cs typeface="Trebuchet MS"/>
              </a:rPr>
              <a:t>Hosted</a:t>
            </a:r>
            <a:r>
              <a:rPr sz="1800" spc="-16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solutions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7852" y="480771"/>
            <a:ext cx="53086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30" dirty="0">
                <a:latin typeface="Trebuchet MS"/>
                <a:cs typeface="Trebuchet MS"/>
              </a:rPr>
              <a:t>Continuous Integration </a:t>
            </a:r>
            <a:r>
              <a:rPr sz="2500" b="1" spc="-110" dirty="0">
                <a:latin typeface="Trebuchet MS"/>
                <a:cs typeface="Trebuchet MS"/>
              </a:rPr>
              <a:t>is </a:t>
            </a:r>
            <a:r>
              <a:rPr sz="2500" b="1" spc="-95" dirty="0">
                <a:latin typeface="Trebuchet MS"/>
                <a:cs typeface="Trebuchet MS"/>
              </a:rPr>
              <a:t>also </a:t>
            </a:r>
            <a:r>
              <a:rPr sz="2500" b="1" spc="-100" dirty="0">
                <a:latin typeface="Trebuchet MS"/>
                <a:cs typeface="Trebuchet MS"/>
              </a:rPr>
              <a:t>a</a:t>
            </a:r>
            <a:r>
              <a:rPr sz="2500" b="1" spc="-540" dirty="0">
                <a:latin typeface="Trebuchet MS"/>
                <a:cs typeface="Trebuchet MS"/>
              </a:rPr>
              <a:t> </a:t>
            </a:r>
            <a:r>
              <a:rPr sz="2500" b="1" spc="-130" dirty="0">
                <a:latin typeface="Trebuchet MS"/>
                <a:cs typeface="Trebuchet MS"/>
              </a:rPr>
              <a:t>mindset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53820"/>
            <a:ext cx="7853045" cy="216281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55600" marR="702945" indent="-342900">
              <a:lnSpc>
                <a:spcPts val="2130"/>
              </a:lnSpc>
              <a:spcBef>
                <a:spcPts val="1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95" dirty="0">
                <a:latin typeface="Trebuchet MS"/>
                <a:cs typeface="Trebuchet MS"/>
              </a:rPr>
              <a:t>Fixing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broken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builds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should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be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treated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as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high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priority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issue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for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all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team  </a:t>
            </a:r>
            <a:r>
              <a:rPr sz="1800" spc="-90" dirty="0">
                <a:latin typeface="Trebuchet MS"/>
                <a:cs typeface="Trebuchet MS"/>
              </a:rPr>
              <a:t>members.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100" dirty="0">
                <a:latin typeface="Trebuchet MS"/>
                <a:cs typeface="Trebuchet MS"/>
              </a:rPr>
              <a:t>The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deployment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process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should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be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automated,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with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no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manual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steps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involved.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90" dirty="0">
                <a:latin typeface="Trebuchet MS"/>
                <a:cs typeface="Trebuchet MS"/>
              </a:rPr>
              <a:t>All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team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members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should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focus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on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contributing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to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high-quality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tests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because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  </a:t>
            </a:r>
            <a:r>
              <a:rPr sz="1800" spc="-90" dirty="0">
                <a:latin typeface="Trebuchet MS"/>
                <a:cs typeface="Trebuchet MS"/>
              </a:rPr>
              <a:t>confidentiality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CI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process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highly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depends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on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quality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tests.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8075" y="1231011"/>
            <a:ext cx="5615940" cy="130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0" marR="5080" indent="-413384">
              <a:lnSpc>
                <a:spcPct val="119800"/>
              </a:lnSpc>
              <a:spcBef>
                <a:spcPts val="100"/>
              </a:spcBef>
            </a:pPr>
            <a:r>
              <a:rPr sz="3500" b="1" spc="-100" dirty="0">
                <a:latin typeface="Trebuchet MS"/>
                <a:cs typeface="Trebuchet MS"/>
              </a:rPr>
              <a:t>A </a:t>
            </a:r>
            <a:r>
              <a:rPr sz="3500" b="1" spc="-204" dirty="0">
                <a:latin typeface="Trebuchet MS"/>
                <a:cs typeface="Trebuchet MS"/>
              </a:rPr>
              <a:t>Brief </a:t>
            </a:r>
            <a:r>
              <a:rPr sz="3500" b="1" spc="-180" dirty="0">
                <a:latin typeface="Trebuchet MS"/>
                <a:cs typeface="Trebuchet MS"/>
              </a:rPr>
              <a:t>Introduction </a:t>
            </a:r>
            <a:r>
              <a:rPr sz="3500" b="1" spc="-155" dirty="0">
                <a:latin typeface="Trebuchet MS"/>
                <a:cs typeface="Trebuchet MS"/>
              </a:rPr>
              <a:t>to</a:t>
            </a:r>
            <a:r>
              <a:rPr sz="3500" b="1" spc="-650" dirty="0">
                <a:latin typeface="Trebuchet MS"/>
                <a:cs typeface="Trebuchet MS"/>
              </a:rPr>
              <a:t> </a:t>
            </a:r>
            <a:r>
              <a:rPr sz="3500" b="1" spc="-270" dirty="0">
                <a:latin typeface="Trebuchet MS"/>
                <a:cs typeface="Trebuchet MS"/>
              </a:rPr>
              <a:t>Jenkins  </a:t>
            </a:r>
            <a:r>
              <a:rPr sz="3500" b="1" spc="-165" dirty="0">
                <a:latin typeface="Trebuchet MS"/>
                <a:cs typeface="Trebuchet MS"/>
              </a:rPr>
              <a:t>and </a:t>
            </a:r>
            <a:r>
              <a:rPr sz="3500" b="1" spc="-210" dirty="0">
                <a:latin typeface="Trebuchet MS"/>
                <a:cs typeface="Trebuchet MS"/>
              </a:rPr>
              <a:t>the </a:t>
            </a:r>
            <a:r>
              <a:rPr sz="3500" b="1" spc="-185" dirty="0">
                <a:latin typeface="Trebuchet MS"/>
                <a:cs typeface="Trebuchet MS"/>
              </a:rPr>
              <a:t>History </a:t>
            </a:r>
            <a:r>
              <a:rPr sz="3500" b="1" spc="-145" dirty="0">
                <a:latin typeface="Trebuchet MS"/>
                <a:cs typeface="Trebuchet MS"/>
              </a:rPr>
              <a:t>of</a:t>
            </a:r>
            <a:r>
              <a:rPr sz="3500" b="1" spc="-530" dirty="0">
                <a:latin typeface="Trebuchet MS"/>
                <a:cs typeface="Trebuchet MS"/>
              </a:rPr>
              <a:t> </a:t>
            </a:r>
            <a:r>
              <a:rPr sz="3500" b="1" spc="-270" dirty="0">
                <a:latin typeface="Trebuchet MS"/>
                <a:cs typeface="Trebuchet MS"/>
              </a:rPr>
              <a:t>Jenkins</a:t>
            </a:r>
            <a:endParaRPr sz="3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5551" y="323291"/>
            <a:ext cx="35128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What </a:t>
            </a:r>
            <a:r>
              <a:rPr spc="-155" dirty="0"/>
              <a:t>is</a:t>
            </a:r>
            <a:r>
              <a:rPr spc="-595" dirty="0"/>
              <a:t> </a:t>
            </a:r>
            <a:r>
              <a:rPr spc="-235" dirty="0"/>
              <a:t>Jenkins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81303"/>
            <a:ext cx="7560945" cy="279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10" dirty="0">
                <a:latin typeface="Trebuchet MS"/>
                <a:cs typeface="Trebuchet MS"/>
              </a:rPr>
              <a:t>Jenkins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is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a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continuous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integration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and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build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server.</a:t>
            </a:r>
            <a:endParaRPr sz="2000">
              <a:latin typeface="Trebuchet MS"/>
              <a:cs typeface="Trebuchet MS"/>
            </a:endParaRPr>
          </a:p>
          <a:p>
            <a:pPr marL="355600" marR="385445" indent="-342900">
              <a:lnSpc>
                <a:spcPct val="150000"/>
              </a:lnSpc>
              <a:spcBef>
                <a:spcPts val="4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95" dirty="0">
                <a:latin typeface="Trebuchet MS"/>
                <a:cs typeface="Trebuchet MS"/>
              </a:rPr>
              <a:t>It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is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used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to</a:t>
            </a:r>
            <a:r>
              <a:rPr sz="2000" spc="-16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manually,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periodically,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or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automatically</a:t>
            </a:r>
            <a:r>
              <a:rPr sz="2000" spc="-16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build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software  development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projects.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95" dirty="0">
                <a:latin typeface="Trebuchet MS"/>
                <a:cs typeface="Trebuchet MS"/>
              </a:rPr>
              <a:t>It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is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an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open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source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Continuous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Integration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tool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written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in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75" dirty="0">
                <a:latin typeface="Trebuchet MS"/>
                <a:cs typeface="Trebuchet MS"/>
              </a:rPr>
              <a:t>Java.</a:t>
            </a:r>
            <a:endParaRPr sz="20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50000"/>
              </a:lnSpc>
              <a:spcBef>
                <a:spcPts val="4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10" dirty="0">
                <a:latin typeface="Trebuchet MS"/>
                <a:cs typeface="Trebuchet MS"/>
              </a:rPr>
              <a:t>Jenkins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is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used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by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teams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of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all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different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sizes,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for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projects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with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various  </a:t>
            </a:r>
            <a:r>
              <a:rPr sz="2000" spc="-95" dirty="0">
                <a:latin typeface="Trebuchet MS"/>
                <a:cs typeface="Trebuchet MS"/>
              </a:rPr>
              <a:t>languages.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1929" y="323291"/>
            <a:ext cx="51993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Why </a:t>
            </a:r>
            <a:r>
              <a:rPr spc="-235" dirty="0"/>
              <a:t>Jenkins </a:t>
            </a:r>
            <a:r>
              <a:rPr spc="-155" dirty="0"/>
              <a:t>is</a:t>
            </a:r>
            <a:r>
              <a:rPr spc="-730" dirty="0"/>
              <a:t> </a:t>
            </a:r>
            <a:r>
              <a:rPr spc="-160" dirty="0"/>
              <a:t>popular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36357"/>
            <a:ext cx="3372485" cy="1339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0" dirty="0">
                <a:latin typeface="Trebuchet MS"/>
                <a:cs typeface="Trebuchet MS"/>
              </a:rPr>
              <a:t>Easy </a:t>
            </a:r>
            <a:r>
              <a:rPr sz="3200" spc="-130" dirty="0">
                <a:latin typeface="Trebuchet MS"/>
                <a:cs typeface="Trebuchet MS"/>
              </a:rPr>
              <a:t>to</a:t>
            </a:r>
            <a:r>
              <a:rPr sz="3200" spc="-345" dirty="0">
                <a:latin typeface="Trebuchet MS"/>
                <a:cs typeface="Trebuchet MS"/>
              </a:rPr>
              <a:t> </a:t>
            </a:r>
            <a:r>
              <a:rPr sz="3200" spc="-90" dirty="0">
                <a:latin typeface="Trebuchet MS"/>
                <a:cs typeface="Trebuchet MS"/>
              </a:rPr>
              <a:t>use</a:t>
            </a:r>
            <a:endParaRPr sz="3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70" dirty="0">
                <a:latin typeface="Trebuchet MS"/>
                <a:cs typeface="Trebuchet MS"/>
              </a:rPr>
              <a:t>Great</a:t>
            </a:r>
            <a:r>
              <a:rPr sz="3200" spc="-285" dirty="0">
                <a:latin typeface="Trebuchet MS"/>
                <a:cs typeface="Trebuchet MS"/>
              </a:rPr>
              <a:t> </a:t>
            </a:r>
            <a:r>
              <a:rPr sz="3200" spc="-165" dirty="0">
                <a:latin typeface="Trebuchet MS"/>
                <a:cs typeface="Trebuchet MS"/>
              </a:rPr>
              <a:t>extensibility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2864548"/>
            <a:ext cx="3495040" cy="1423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–"/>
              <a:tabLst>
                <a:tab pos="297815" algn="l"/>
                <a:tab pos="298450" algn="l"/>
              </a:tabLst>
            </a:pPr>
            <a:r>
              <a:rPr sz="1500" spc="-50" dirty="0">
                <a:latin typeface="Trebuchet MS"/>
                <a:cs typeface="Trebuchet MS"/>
              </a:rPr>
              <a:t>Support </a:t>
            </a:r>
            <a:r>
              <a:rPr sz="1500" spc="-85" dirty="0">
                <a:latin typeface="Trebuchet MS"/>
                <a:cs typeface="Trebuchet MS"/>
              </a:rPr>
              <a:t>different </a:t>
            </a:r>
            <a:r>
              <a:rPr sz="1500" spc="-55" dirty="0">
                <a:latin typeface="Trebuchet MS"/>
                <a:cs typeface="Trebuchet MS"/>
              </a:rPr>
              <a:t>version </a:t>
            </a:r>
            <a:r>
              <a:rPr sz="1500" spc="-70" dirty="0">
                <a:latin typeface="Trebuchet MS"/>
                <a:cs typeface="Trebuchet MS"/>
              </a:rPr>
              <a:t>control</a:t>
            </a:r>
            <a:r>
              <a:rPr sz="1500" spc="-305" dirty="0">
                <a:latin typeface="Trebuchet MS"/>
                <a:cs typeface="Trebuchet MS"/>
              </a:rPr>
              <a:t> </a:t>
            </a:r>
            <a:r>
              <a:rPr sz="1500" spc="-65" dirty="0">
                <a:latin typeface="Trebuchet MS"/>
                <a:cs typeface="Trebuchet MS"/>
              </a:rPr>
              <a:t>systems</a:t>
            </a:r>
            <a:endParaRPr sz="15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1265"/>
              </a:spcBef>
              <a:buFont typeface="Arial"/>
              <a:buChar char="–"/>
              <a:tabLst>
                <a:tab pos="297815" algn="l"/>
                <a:tab pos="298450" algn="l"/>
              </a:tabLst>
            </a:pPr>
            <a:r>
              <a:rPr sz="1500" spc="-65" dirty="0">
                <a:latin typeface="Trebuchet MS"/>
                <a:cs typeface="Trebuchet MS"/>
              </a:rPr>
              <a:t>Code </a:t>
            </a:r>
            <a:r>
              <a:rPr sz="1500" spc="-75" dirty="0">
                <a:latin typeface="Trebuchet MS"/>
                <a:cs typeface="Trebuchet MS"/>
              </a:rPr>
              <a:t>quality</a:t>
            </a:r>
            <a:r>
              <a:rPr sz="1500" spc="-175" dirty="0">
                <a:latin typeface="Trebuchet MS"/>
                <a:cs typeface="Trebuchet MS"/>
              </a:rPr>
              <a:t> </a:t>
            </a:r>
            <a:r>
              <a:rPr sz="1500" spc="-70" dirty="0">
                <a:latin typeface="Trebuchet MS"/>
                <a:cs typeface="Trebuchet MS"/>
              </a:rPr>
              <a:t>metrics</a:t>
            </a:r>
            <a:endParaRPr sz="15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1265"/>
              </a:spcBef>
              <a:buFont typeface="Arial"/>
              <a:buChar char="–"/>
              <a:tabLst>
                <a:tab pos="297815" algn="l"/>
                <a:tab pos="298450" algn="l"/>
              </a:tabLst>
            </a:pPr>
            <a:r>
              <a:rPr sz="1500" spc="-60" dirty="0">
                <a:latin typeface="Trebuchet MS"/>
                <a:cs typeface="Trebuchet MS"/>
              </a:rPr>
              <a:t>Build</a:t>
            </a:r>
            <a:r>
              <a:rPr sz="1500" spc="-125" dirty="0">
                <a:latin typeface="Trebuchet MS"/>
                <a:cs typeface="Trebuchet MS"/>
              </a:rPr>
              <a:t> </a:t>
            </a:r>
            <a:r>
              <a:rPr sz="1500" spc="-65" dirty="0">
                <a:latin typeface="Trebuchet MS"/>
                <a:cs typeface="Trebuchet MS"/>
              </a:rPr>
              <a:t>notifiers</a:t>
            </a:r>
            <a:endParaRPr sz="15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1270"/>
              </a:spcBef>
              <a:buFont typeface="Arial"/>
              <a:buChar char="–"/>
              <a:tabLst>
                <a:tab pos="297815" algn="l"/>
                <a:tab pos="298450" algn="l"/>
              </a:tabLst>
            </a:pPr>
            <a:r>
              <a:rPr sz="1500" spc="-25" dirty="0">
                <a:latin typeface="Trebuchet MS"/>
                <a:cs typeface="Trebuchet MS"/>
              </a:rPr>
              <a:t>UI</a:t>
            </a:r>
            <a:r>
              <a:rPr sz="1500" spc="-125" dirty="0">
                <a:latin typeface="Trebuchet MS"/>
                <a:cs typeface="Trebuchet MS"/>
              </a:rPr>
              <a:t> </a:t>
            </a:r>
            <a:r>
              <a:rPr sz="1500" spc="-70" dirty="0">
                <a:latin typeface="Trebuchet MS"/>
                <a:cs typeface="Trebuchet MS"/>
              </a:rPr>
              <a:t>customization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9669" y="730251"/>
            <a:ext cx="7967129" cy="3468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3000" y="2647950"/>
            <a:ext cx="4127500" cy="128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56562" y="1029983"/>
            <a:ext cx="56311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Times New Roman"/>
                <a:cs typeface="Times New Roman"/>
              </a:rPr>
              <a:t>Continuous</a:t>
            </a:r>
            <a:r>
              <a:rPr b="1" spc="-2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Integration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3596" y="743014"/>
            <a:ext cx="6379763" cy="3676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3307" y="323291"/>
            <a:ext cx="49777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The </a:t>
            </a:r>
            <a:r>
              <a:rPr spc="-170" dirty="0"/>
              <a:t>History </a:t>
            </a:r>
            <a:r>
              <a:rPr spc="-160" dirty="0"/>
              <a:t>of</a:t>
            </a:r>
            <a:r>
              <a:rPr spc="-635" dirty="0"/>
              <a:t> </a:t>
            </a:r>
            <a:r>
              <a:rPr spc="-235" dirty="0"/>
              <a:t>Jenkins</a:t>
            </a:r>
          </a:p>
        </p:txBody>
      </p:sp>
      <p:sp>
        <p:nvSpPr>
          <p:cNvPr id="3" name="object 3"/>
          <p:cNvSpPr/>
          <p:nvPr/>
        </p:nvSpPr>
        <p:spPr>
          <a:xfrm>
            <a:off x="1060452" y="1181366"/>
            <a:ext cx="2488285" cy="1196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9572" y="2740241"/>
            <a:ext cx="7958455" cy="157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035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700" spc="-45" dirty="0">
                <a:latin typeface="Trebuchet MS"/>
                <a:cs typeface="Trebuchet MS"/>
              </a:rPr>
              <a:t>Hudson</a:t>
            </a:r>
            <a:r>
              <a:rPr sz="1700" spc="-135" dirty="0">
                <a:latin typeface="Trebuchet MS"/>
                <a:cs typeface="Trebuchet MS"/>
              </a:rPr>
              <a:t> </a:t>
            </a:r>
            <a:r>
              <a:rPr sz="1700" spc="-65" dirty="0">
                <a:latin typeface="Trebuchet MS"/>
                <a:cs typeface="Trebuchet MS"/>
              </a:rPr>
              <a:t>was</a:t>
            </a:r>
            <a:r>
              <a:rPr sz="1700" spc="-130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started</a:t>
            </a:r>
            <a:r>
              <a:rPr sz="1700" spc="-130" dirty="0">
                <a:latin typeface="Trebuchet MS"/>
                <a:cs typeface="Trebuchet MS"/>
              </a:rPr>
              <a:t> </a:t>
            </a:r>
            <a:r>
              <a:rPr sz="1700" spc="-70" dirty="0">
                <a:latin typeface="Trebuchet MS"/>
                <a:cs typeface="Trebuchet MS"/>
              </a:rPr>
              <a:t>in</a:t>
            </a:r>
            <a:r>
              <a:rPr sz="1700" spc="-135" dirty="0">
                <a:latin typeface="Trebuchet MS"/>
                <a:cs typeface="Trebuchet MS"/>
              </a:rPr>
              <a:t> </a:t>
            </a:r>
            <a:r>
              <a:rPr sz="1700" spc="-30" dirty="0">
                <a:latin typeface="Trebuchet MS"/>
                <a:cs typeface="Trebuchet MS"/>
              </a:rPr>
              <a:t>2004</a:t>
            </a:r>
            <a:r>
              <a:rPr sz="1700" spc="-125" dirty="0">
                <a:latin typeface="Trebuchet MS"/>
                <a:cs typeface="Trebuchet MS"/>
              </a:rPr>
              <a:t> </a:t>
            </a:r>
            <a:r>
              <a:rPr sz="1700" spc="-105" dirty="0">
                <a:latin typeface="Trebuchet MS"/>
                <a:cs typeface="Trebuchet MS"/>
              </a:rPr>
              <a:t>at</a:t>
            </a:r>
            <a:r>
              <a:rPr sz="1700" spc="-114" dirty="0">
                <a:latin typeface="Trebuchet MS"/>
                <a:cs typeface="Trebuchet MS"/>
              </a:rPr>
              <a:t> </a:t>
            </a:r>
            <a:r>
              <a:rPr sz="1700" spc="-45" dirty="0">
                <a:latin typeface="Trebuchet MS"/>
                <a:cs typeface="Trebuchet MS"/>
              </a:rPr>
              <a:t>Sun</a:t>
            </a:r>
            <a:r>
              <a:rPr sz="1700" spc="-130" dirty="0">
                <a:latin typeface="Trebuchet MS"/>
                <a:cs typeface="Trebuchet MS"/>
              </a:rPr>
              <a:t> </a:t>
            </a:r>
            <a:r>
              <a:rPr sz="1700" spc="-70" dirty="0">
                <a:latin typeface="Trebuchet MS"/>
                <a:cs typeface="Trebuchet MS"/>
              </a:rPr>
              <a:t>by</a:t>
            </a:r>
            <a:r>
              <a:rPr sz="1700" spc="-120" dirty="0">
                <a:latin typeface="Trebuchet MS"/>
                <a:cs typeface="Trebuchet MS"/>
              </a:rPr>
              <a:t> </a:t>
            </a:r>
            <a:r>
              <a:rPr sz="1700" spc="-70" dirty="0">
                <a:latin typeface="Trebuchet MS"/>
                <a:cs typeface="Trebuchet MS"/>
              </a:rPr>
              <a:t>Kohsuke</a:t>
            </a:r>
            <a:r>
              <a:rPr sz="1700" spc="-120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Kawaguchi</a:t>
            </a:r>
            <a:r>
              <a:rPr sz="1700" spc="-130" dirty="0">
                <a:latin typeface="Trebuchet MS"/>
                <a:cs typeface="Trebuchet MS"/>
              </a:rPr>
              <a:t> </a:t>
            </a:r>
            <a:r>
              <a:rPr sz="1700" spc="-55" dirty="0">
                <a:latin typeface="Trebuchet MS"/>
                <a:cs typeface="Trebuchet MS"/>
              </a:rPr>
              <a:t>as</a:t>
            </a:r>
            <a:r>
              <a:rPr sz="1700" spc="-130" dirty="0">
                <a:latin typeface="Trebuchet MS"/>
                <a:cs typeface="Trebuchet MS"/>
              </a:rPr>
              <a:t> </a:t>
            </a:r>
            <a:r>
              <a:rPr sz="1700" spc="-80" dirty="0">
                <a:latin typeface="Trebuchet MS"/>
                <a:cs typeface="Trebuchet MS"/>
              </a:rPr>
              <a:t>a</a:t>
            </a:r>
            <a:r>
              <a:rPr sz="1700" spc="-125" dirty="0">
                <a:latin typeface="Trebuchet MS"/>
                <a:cs typeface="Trebuchet MS"/>
              </a:rPr>
              <a:t> </a:t>
            </a:r>
            <a:r>
              <a:rPr sz="1700" spc="-55" dirty="0">
                <a:latin typeface="Trebuchet MS"/>
                <a:cs typeface="Trebuchet MS"/>
              </a:rPr>
              <a:t>hobby</a:t>
            </a:r>
            <a:r>
              <a:rPr sz="1700" spc="-120" dirty="0">
                <a:latin typeface="Trebuchet MS"/>
                <a:cs typeface="Trebuchet MS"/>
              </a:rPr>
              <a:t> </a:t>
            </a:r>
            <a:r>
              <a:rPr sz="1700" spc="-114" dirty="0">
                <a:latin typeface="Trebuchet MS"/>
                <a:cs typeface="Trebuchet MS"/>
              </a:rPr>
              <a:t>project.</a:t>
            </a:r>
            <a:endParaRPr sz="1700">
              <a:latin typeface="Trebuchet MS"/>
              <a:cs typeface="Trebuchet MS"/>
            </a:endParaRPr>
          </a:p>
          <a:p>
            <a:pPr marL="298450" indent="-285750">
              <a:lnSpc>
                <a:spcPts val="2035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700" spc="-100" dirty="0">
                <a:latin typeface="Trebuchet MS"/>
                <a:cs typeface="Trebuchet MS"/>
              </a:rPr>
              <a:t>First </a:t>
            </a:r>
            <a:r>
              <a:rPr sz="1700" spc="-85" dirty="0">
                <a:latin typeface="Trebuchet MS"/>
                <a:cs typeface="Trebuchet MS"/>
              </a:rPr>
              <a:t>release </a:t>
            </a:r>
            <a:r>
              <a:rPr sz="1700" spc="-70" dirty="0">
                <a:latin typeface="Trebuchet MS"/>
                <a:cs typeface="Trebuchet MS"/>
              </a:rPr>
              <a:t>in</a:t>
            </a:r>
            <a:r>
              <a:rPr sz="1700" spc="-200" dirty="0">
                <a:latin typeface="Trebuchet MS"/>
                <a:cs typeface="Trebuchet MS"/>
              </a:rPr>
              <a:t> </a:t>
            </a:r>
            <a:r>
              <a:rPr sz="1700" spc="-65" dirty="0">
                <a:latin typeface="Trebuchet MS"/>
                <a:cs typeface="Trebuchet MS"/>
              </a:rPr>
              <a:t>2005.</a:t>
            </a:r>
            <a:endParaRPr sz="1700">
              <a:latin typeface="Trebuchet MS"/>
              <a:cs typeface="Trebuchet MS"/>
            </a:endParaRPr>
          </a:p>
          <a:p>
            <a:pPr marL="298450" indent="-285750">
              <a:lnSpc>
                <a:spcPts val="2035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700" spc="-70" dirty="0">
                <a:latin typeface="Trebuchet MS"/>
                <a:cs typeface="Trebuchet MS"/>
              </a:rPr>
              <a:t>Kohsuke</a:t>
            </a:r>
            <a:r>
              <a:rPr sz="1700" spc="-130" dirty="0">
                <a:latin typeface="Trebuchet MS"/>
                <a:cs typeface="Trebuchet MS"/>
              </a:rPr>
              <a:t> </a:t>
            </a:r>
            <a:r>
              <a:rPr sz="1700" spc="-75" dirty="0">
                <a:latin typeface="Trebuchet MS"/>
                <a:cs typeface="Trebuchet MS"/>
              </a:rPr>
              <a:t>worked</a:t>
            </a:r>
            <a:r>
              <a:rPr sz="1700" spc="-130" dirty="0">
                <a:latin typeface="Trebuchet MS"/>
                <a:cs typeface="Trebuchet MS"/>
              </a:rPr>
              <a:t> </a:t>
            </a:r>
            <a:r>
              <a:rPr sz="1700" spc="-30" dirty="0">
                <a:latin typeface="Trebuchet MS"/>
                <a:cs typeface="Trebuchet MS"/>
              </a:rPr>
              <a:t>on</a:t>
            </a:r>
            <a:r>
              <a:rPr sz="1700" spc="-135" dirty="0">
                <a:latin typeface="Trebuchet MS"/>
                <a:cs typeface="Trebuchet MS"/>
              </a:rPr>
              <a:t> </a:t>
            </a:r>
            <a:r>
              <a:rPr sz="1700" spc="-45" dirty="0">
                <a:latin typeface="Trebuchet MS"/>
                <a:cs typeface="Trebuchet MS"/>
              </a:rPr>
              <a:t>Hudson</a:t>
            </a:r>
            <a:r>
              <a:rPr sz="1700" spc="-135" dirty="0">
                <a:latin typeface="Trebuchet MS"/>
                <a:cs typeface="Trebuchet MS"/>
              </a:rPr>
              <a:t> </a:t>
            </a:r>
            <a:r>
              <a:rPr sz="1700" spc="-95" dirty="0">
                <a:latin typeface="Trebuchet MS"/>
                <a:cs typeface="Trebuchet MS"/>
              </a:rPr>
              <a:t>full</a:t>
            </a:r>
            <a:r>
              <a:rPr sz="1700" spc="-130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time</a:t>
            </a:r>
            <a:r>
              <a:rPr sz="1700" spc="-120" dirty="0">
                <a:latin typeface="Trebuchet MS"/>
                <a:cs typeface="Trebuchet MS"/>
              </a:rPr>
              <a:t> </a:t>
            </a:r>
            <a:r>
              <a:rPr sz="1700" spc="-70" dirty="0">
                <a:latin typeface="Trebuchet MS"/>
                <a:cs typeface="Trebuchet MS"/>
              </a:rPr>
              <a:t>in</a:t>
            </a:r>
            <a:r>
              <a:rPr sz="1700" spc="-13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early</a:t>
            </a:r>
            <a:r>
              <a:rPr sz="1700" spc="-120" dirty="0">
                <a:latin typeface="Trebuchet MS"/>
                <a:cs typeface="Trebuchet MS"/>
              </a:rPr>
              <a:t> </a:t>
            </a:r>
            <a:r>
              <a:rPr sz="1700" spc="-65" dirty="0">
                <a:latin typeface="Trebuchet MS"/>
                <a:cs typeface="Trebuchet MS"/>
              </a:rPr>
              <a:t>2008.</a:t>
            </a:r>
            <a:endParaRPr sz="1700">
              <a:latin typeface="Trebuchet MS"/>
              <a:cs typeface="Trebuchet MS"/>
            </a:endParaRPr>
          </a:p>
          <a:p>
            <a:pPr marL="298450" marR="5080" indent="-285750">
              <a:lnSpc>
                <a:spcPts val="2070"/>
              </a:lnSpc>
              <a:spcBef>
                <a:spcPts val="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700" spc="-80" dirty="0">
                <a:latin typeface="Trebuchet MS"/>
                <a:cs typeface="Trebuchet MS"/>
              </a:rPr>
              <a:t>Became</a:t>
            </a:r>
            <a:r>
              <a:rPr sz="1700" spc="-114" dirty="0">
                <a:latin typeface="Trebuchet MS"/>
                <a:cs typeface="Trebuchet MS"/>
              </a:rPr>
              <a:t> </a:t>
            </a:r>
            <a:r>
              <a:rPr sz="1700" spc="-75" dirty="0">
                <a:latin typeface="Trebuchet MS"/>
                <a:cs typeface="Trebuchet MS"/>
              </a:rPr>
              <a:t>the</a:t>
            </a:r>
            <a:r>
              <a:rPr sz="1700" spc="-110" dirty="0">
                <a:latin typeface="Trebuchet MS"/>
                <a:cs typeface="Trebuchet MS"/>
              </a:rPr>
              <a:t> </a:t>
            </a:r>
            <a:r>
              <a:rPr sz="1700" spc="-80" dirty="0">
                <a:latin typeface="Trebuchet MS"/>
                <a:cs typeface="Trebuchet MS"/>
              </a:rPr>
              <a:t>leading</a:t>
            </a:r>
            <a:r>
              <a:rPr sz="1700" spc="-125" dirty="0">
                <a:latin typeface="Trebuchet MS"/>
                <a:cs typeface="Trebuchet MS"/>
              </a:rPr>
              <a:t> </a:t>
            </a:r>
            <a:r>
              <a:rPr sz="1700" spc="-60" dirty="0">
                <a:latin typeface="Trebuchet MS"/>
                <a:cs typeface="Trebuchet MS"/>
              </a:rPr>
              <a:t>Continuous</a:t>
            </a:r>
            <a:r>
              <a:rPr sz="1700" spc="-120" dirty="0">
                <a:latin typeface="Trebuchet MS"/>
                <a:cs typeface="Trebuchet MS"/>
              </a:rPr>
              <a:t> </a:t>
            </a:r>
            <a:r>
              <a:rPr sz="1700" spc="-80" dirty="0">
                <a:latin typeface="Trebuchet MS"/>
                <a:cs typeface="Trebuchet MS"/>
              </a:rPr>
              <a:t>Integration</a:t>
            </a:r>
            <a:r>
              <a:rPr sz="1700" spc="-125" dirty="0">
                <a:latin typeface="Trebuchet MS"/>
                <a:cs typeface="Trebuchet MS"/>
              </a:rPr>
              <a:t> </a:t>
            </a:r>
            <a:r>
              <a:rPr sz="1700" spc="-60" dirty="0">
                <a:latin typeface="Trebuchet MS"/>
                <a:cs typeface="Trebuchet MS"/>
              </a:rPr>
              <a:t>solution</a:t>
            </a:r>
            <a:r>
              <a:rPr sz="1700" spc="-120" dirty="0">
                <a:latin typeface="Trebuchet MS"/>
                <a:cs typeface="Trebuchet MS"/>
              </a:rPr>
              <a:t> </a:t>
            </a:r>
            <a:r>
              <a:rPr sz="1700" spc="-75" dirty="0">
                <a:latin typeface="Trebuchet MS"/>
                <a:cs typeface="Trebuchet MS"/>
              </a:rPr>
              <a:t>with</a:t>
            </a:r>
            <a:r>
              <a:rPr sz="1700" spc="-120" dirty="0">
                <a:latin typeface="Trebuchet MS"/>
                <a:cs typeface="Trebuchet MS"/>
              </a:rPr>
              <a:t> </a:t>
            </a:r>
            <a:r>
              <a:rPr sz="1700" spc="-80" dirty="0">
                <a:latin typeface="Trebuchet MS"/>
                <a:cs typeface="Trebuchet MS"/>
              </a:rPr>
              <a:t>a</a:t>
            </a:r>
            <a:r>
              <a:rPr sz="1700" spc="-125" dirty="0">
                <a:latin typeface="Trebuchet MS"/>
                <a:cs typeface="Trebuchet MS"/>
              </a:rPr>
              <a:t> </a:t>
            </a:r>
            <a:r>
              <a:rPr sz="1700" spc="-95" dirty="0">
                <a:latin typeface="Trebuchet MS"/>
                <a:cs typeface="Trebuchet MS"/>
              </a:rPr>
              <a:t>market</a:t>
            </a:r>
            <a:r>
              <a:rPr sz="1700" spc="-110" dirty="0">
                <a:latin typeface="Trebuchet MS"/>
                <a:cs typeface="Trebuchet MS"/>
              </a:rPr>
              <a:t> </a:t>
            </a:r>
            <a:r>
              <a:rPr sz="1700" spc="-70" dirty="0">
                <a:latin typeface="Trebuchet MS"/>
                <a:cs typeface="Trebuchet MS"/>
              </a:rPr>
              <a:t>share</a:t>
            </a:r>
            <a:r>
              <a:rPr sz="1700" spc="-114" dirty="0">
                <a:latin typeface="Trebuchet MS"/>
                <a:cs typeface="Trebuchet MS"/>
              </a:rPr>
              <a:t> </a:t>
            </a:r>
            <a:r>
              <a:rPr sz="1700" spc="-65" dirty="0">
                <a:latin typeface="Trebuchet MS"/>
                <a:cs typeface="Trebuchet MS"/>
              </a:rPr>
              <a:t>of</a:t>
            </a:r>
            <a:r>
              <a:rPr sz="1700" spc="-110" dirty="0">
                <a:latin typeface="Trebuchet MS"/>
                <a:cs typeface="Trebuchet MS"/>
              </a:rPr>
              <a:t> </a:t>
            </a:r>
            <a:r>
              <a:rPr sz="1700" spc="-65" dirty="0">
                <a:latin typeface="Trebuchet MS"/>
                <a:cs typeface="Trebuchet MS"/>
              </a:rPr>
              <a:t>over</a:t>
            </a:r>
            <a:r>
              <a:rPr sz="1700" spc="-130" dirty="0">
                <a:latin typeface="Trebuchet MS"/>
                <a:cs typeface="Trebuchet MS"/>
              </a:rPr>
              <a:t> </a:t>
            </a:r>
            <a:r>
              <a:rPr sz="1700" spc="40" dirty="0">
                <a:latin typeface="Trebuchet MS"/>
                <a:cs typeface="Trebuchet MS"/>
              </a:rPr>
              <a:t>70%</a:t>
            </a:r>
            <a:r>
              <a:rPr sz="1700" spc="-120" dirty="0">
                <a:latin typeface="Trebuchet MS"/>
                <a:cs typeface="Trebuchet MS"/>
              </a:rPr>
              <a:t> </a:t>
            </a:r>
            <a:r>
              <a:rPr sz="1700" spc="-70" dirty="0">
                <a:latin typeface="Trebuchet MS"/>
                <a:cs typeface="Trebuchet MS"/>
              </a:rPr>
              <a:t>in  </a:t>
            </a:r>
            <a:r>
              <a:rPr sz="1700" spc="-65" dirty="0">
                <a:latin typeface="Trebuchet MS"/>
                <a:cs typeface="Trebuchet MS"/>
              </a:rPr>
              <a:t>2010.</a:t>
            </a:r>
            <a:endParaRPr sz="1700">
              <a:latin typeface="Trebuchet MS"/>
              <a:cs typeface="Trebuchet MS"/>
            </a:endParaRPr>
          </a:p>
          <a:p>
            <a:pPr marL="298450" indent="-285750">
              <a:lnSpc>
                <a:spcPts val="1955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700" spc="-75" dirty="0">
                <a:latin typeface="Trebuchet MS"/>
                <a:cs typeface="Trebuchet MS"/>
              </a:rPr>
              <a:t>Renamed </a:t>
            </a:r>
            <a:r>
              <a:rPr sz="1700" spc="-70" dirty="0">
                <a:latin typeface="Trebuchet MS"/>
                <a:cs typeface="Trebuchet MS"/>
              </a:rPr>
              <a:t>to </a:t>
            </a:r>
            <a:r>
              <a:rPr sz="1700" spc="-95" dirty="0">
                <a:latin typeface="Trebuchet MS"/>
                <a:cs typeface="Trebuchet MS"/>
              </a:rPr>
              <a:t>Jenkins </a:t>
            </a:r>
            <a:r>
              <a:rPr sz="1700" spc="-70" dirty="0">
                <a:latin typeface="Trebuchet MS"/>
                <a:cs typeface="Trebuchet MS"/>
              </a:rPr>
              <a:t>in</a:t>
            </a:r>
            <a:r>
              <a:rPr sz="1700" spc="-280" dirty="0">
                <a:latin typeface="Trebuchet MS"/>
                <a:cs typeface="Trebuchet MS"/>
              </a:rPr>
              <a:t> </a:t>
            </a:r>
            <a:r>
              <a:rPr sz="1700" spc="-65" dirty="0">
                <a:latin typeface="Trebuchet MS"/>
                <a:cs typeface="Trebuchet MS"/>
              </a:rPr>
              <a:t>2011.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04829" y="1269645"/>
            <a:ext cx="3148388" cy="1107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1962" y="1336866"/>
            <a:ext cx="597916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55" dirty="0">
                <a:latin typeface="Trebuchet MS"/>
                <a:cs typeface="Trebuchet MS"/>
              </a:rPr>
              <a:t>Install </a:t>
            </a:r>
            <a:r>
              <a:rPr sz="3500" b="1" spc="-325" dirty="0">
                <a:latin typeface="Trebuchet MS"/>
                <a:cs typeface="Trebuchet MS"/>
              </a:rPr>
              <a:t>Java </a:t>
            </a:r>
            <a:r>
              <a:rPr sz="3500" b="1" spc="-145" dirty="0">
                <a:latin typeface="Trebuchet MS"/>
                <a:cs typeface="Trebuchet MS"/>
              </a:rPr>
              <a:t>on </a:t>
            </a:r>
            <a:r>
              <a:rPr sz="3500" b="1" spc="-180" dirty="0">
                <a:latin typeface="Trebuchet MS"/>
                <a:cs typeface="Trebuchet MS"/>
              </a:rPr>
              <a:t>our </a:t>
            </a:r>
            <a:r>
              <a:rPr sz="3500" b="1" spc="-190" dirty="0">
                <a:latin typeface="Trebuchet MS"/>
                <a:cs typeface="Trebuchet MS"/>
              </a:rPr>
              <a:t>local</a:t>
            </a:r>
            <a:r>
              <a:rPr sz="3500" b="1" spc="-580" dirty="0">
                <a:latin typeface="Trebuchet MS"/>
                <a:cs typeface="Trebuchet MS"/>
              </a:rPr>
              <a:t> </a:t>
            </a:r>
            <a:r>
              <a:rPr sz="3500" b="1" spc="-210" dirty="0">
                <a:latin typeface="Trebuchet MS"/>
                <a:cs typeface="Trebuchet MS"/>
              </a:rPr>
              <a:t>machine</a:t>
            </a:r>
            <a:endParaRPr sz="3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544" y="323291"/>
            <a:ext cx="58731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Java </a:t>
            </a:r>
            <a:r>
              <a:rPr spc="-175" dirty="0"/>
              <a:t>Version</a:t>
            </a:r>
            <a:r>
              <a:rPr spc="-325" dirty="0"/>
              <a:t> </a:t>
            </a:r>
            <a:r>
              <a:rPr spc="-200" dirty="0"/>
              <a:t>Requirement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65834"/>
            <a:ext cx="8051165" cy="191388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145" dirty="0">
                <a:latin typeface="Trebuchet MS"/>
                <a:cs typeface="Trebuchet MS"/>
              </a:rPr>
              <a:t>Jenkins </a:t>
            </a:r>
            <a:r>
              <a:rPr sz="2700" spc="-114" dirty="0">
                <a:latin typeface="Trebuchet MS"/>
                <a:cs typeface="Trebuchet MS"/>
              </a:rPr>
              <a:t>requires </a:t>
            </a:r>
            <a:r>
              <a:rPr sz="2700" spc="-100" dirty="0">
                <a:latin typeface="Trebuchet MS"/>
                <a:cs typeface="Trebuchet MS"/>
              </a:rPr>
              <a:t>minimum </a:t>
            </a:r>
            <a:r>
              <a:rPr sz="2700" spc="-220" dirty="0">
                <a:latin typeface="Trebuchet MS"/>
                <a:cs typeface="Trebuchet MS"/>
              </a:rPr>
              <a:t>Java </a:t>
            </a:r>
            <a:r>
              <a:rPr sz="2700" spc="-50" dirty="0">
                <a:latin typeface="Trebuchet MS"/>
                <a:cs typeface="Trebuchet MS"/>
              </a:rPr>
              <a:t>7</a:t>
            </a:r>
            <a:r>
              <a:rPr sz="2700" spc="-615" dirty="0">
                <a:latin typeface="Trebuchet MS"/>
                <a:cs typeface="Trebuchet MS"/>
              </a:rPr>
              <a:t> </a:t>
            </a:r>
            <a:r>
              <a:rPr sz="2700" spc="-114" dirty="0">
                <a:latin typeface="Trebuchet MS"/>
                <a:cs typeface="Trebuchet MS"/>
              </a:rPr>
              <a:t>to be </a:t>
            </a:r>
            <a:r>
              <a:rPr sz="2700" spc="-155" dirty="0">
                <a:latin typeface="Trebuchet MS"/>
                <a:cs typeface="Trebuchet MS"/>
              </a:rPr>
              <a:t>installed.</a:t>
            </a:r>
            <a:endParaRPr sz="27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175" dirty="0">
                <a:latin typeface="Trebuchet MS"/>
                <a:cs typeface="Trebuchet MS"/>
              </a:rPr>
              <a:t>It’s </a:t>
            </a:r>
            <a:r>
              <a:rPr sz="2700" spc="-114" dirty="0">
                <a:latin typeface="Trebuchet MS"/>
                <a:cs typeface="Trebuchet MS"/>
              </a:rPr>
              <a:t>recommended to </a:t>
            </a:r>
            <a:r>
              <a:rPr sz="2700" spc="-140" dirty="0">
                <a:latin typeface="Trebuchet MS"/>
                <a:cs typeface="Trebuchet MS"/>
              </a:rPr>
              <a:t>install </a:t>
            </a:r>
            <a:r>
              <a:rPr sz="2700" spc="-220" dirty="0">
                <a:solidFill>
                  <a:srgbClr val="FF0000"/>
                </a:solidFill>
                <a:latin typeface="Trebuchet MS"/>
                <a:cs typeface="Trebuchet MS"/>
              </a:rPr>
              <a:t>Java</a:t>
            </a:r>
            <a:r>
              <a:rPr sz="2700" spc="-48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700" spc="-185" dirty="0">
                <a:solidFill>
                  <a:srgbClr val="FF0000"/>
                </a:solidFill>
                <a:latin typeface="Trebuchet MS"/>
                <a:cs typeface="Trebuchet MS"/>
              </a:rPr>
              <a:t>8</a:t>
            </a:r>
            <a:r>
              <a:rPr sz="2700" spc="-185" dirty="0"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155" dirty="0">
                <a:latin typeface="Trebuchet MS"/>
                <a:cs typeface="Trebuchet MS"/>
              </a:rPr>
              <a:t>NOTE:</a:t>
            </a:r>
            <a:r>
              <a:rPr sz="2700" spc="-195" dirty="0">
                <a:latin typeface="Trebuchet MS"/>
                <a:cs typeface="Trebuchet MS"/>
              </a:rPr>
              <a:t> </a:t>
            </a:r>
            <a:r>
              <a:rPr sz="2700" spc="-135" dirty="0">
                <a:latin typeface="Trebuchet MS"/>
                <a:cs typeface="Trebuchet MS"/>
              </a:rPr>
              <a:t>Currently</a:t>
            </a:r>
            <a:r>
              <a:rPr sz="2700" spc="-204" dirty="0">
                <a:latin typeface="Trebuchet MS"/>
                <a:cs typeface="Trebuchet MS"/>
              </a:rPr>
              <a:t> </a:t>
            </a:r>
            <a:r>
              <a:rPr sz="2700" spc="-220" dirty="0">
                <a:solidFill>
                  <a:srgbClr val="FF0000"/>
                </a:solidFill>
                <a:latin typeface="Trebuchet MS"/>
                <a:cs typeface="Trebuchet MS"/>
              </a:rPr>
              <a:t>Java</a:t>
            </a:r>
            <a:r>
              <a:rPr sz="2700" spc="-2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0000"/>
                </a:solidFill>
                <a:latin typeface="Trebuchet MS"/>
                <a:cs typeface="Trebuchet MS"/>
              </a:rPr>
              <a:t>9</a:t>
            </a:r>
            <a:r>
              <a:rPr sz="2700" spc="-20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latin typeface="Trebuchet MS"/>
                <a:cs typeface="Trebuchet MS"/>
              </a:rPr>
              <a:t>is</a:t>
            </a:r>
            <a:r>
              <a:rPr sz="2700" spc="-204" dirty="0"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F0000"/>
                </a:solidFill>
                <a:latin typeface="Trebuchet MS"/>
                <a:cs typeface="Trebuchet MS"/>
              </a:rPr>
              <a:t>NOT</a:t>
            </a:r>
            <a:r>
              <a:rPr sz="2700" spc="-2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latin typeface="Trebuchet MS"/>
                <a:cs typeface="Trebuchet MS"/>
              </a:rPr>
              <a:t>supported</a:t>
            </a:r>
            <a:r>
              <a:rPr sz="2700" spc="-204" dirty="0">
                <a:latin typeface="Trebuchet MS"/>
                <a:cs typeface="Trebuchet MS"/>
              </a:rPr>
              <a:t> </a:t>
            </a:r>
            <a:r>
              <a:rPr sz="2700" spc="-125" dirty="0">
                <a:latin typeface="Trebuchet MS"/>
                <a:cs typeface="Trebuchet MS"/>
              </a:rPr>
              <a:t>for</a:t>
            </a:r>
            <a:r>
              <a:rPr sz="2700" spc="-200" dirty="0">
                <a:latin typeface="Trebuchet MS"/>
                <a:cs typeface="Trebuchet MS"/>
              </a:rPr>
              <a:t> </a:t>
            </a:r>
            <a:r>
              <a:rPr sz="2700" spc="-110" dirty="0">
                <a:latin typeface="Trebuchet MS"/>
                <a:cs typeface="Trebuchet MS"/>
              </a:rPr>
              <a:t>this</a:t>
            </a:r>
            <a:r>
              <a:rPr sz="2700" spc="-200" dirty="0">
                <a:latin typeface="Trebuchet MS"/>
                <a:cs typeface="Trebuchet MS"/>
              </a:rPr>
              <a:t> </a:t>
            </a:r>
            <a:r>
              <a:rPr sz="2700" spc="-114" dirty="0">
                <a:latin typeface="Trebuchet MS"/>
                <a:cs typeface="Trebuchet MS"/>
              </a:rPr>
              <a:t>course  </a:t>
            </a:r>
            <a:r>
              <a:rPr sz="2700" spc="-100" dirty="0">
                <a:latin typeface="Trebuchet MS"/>
                <a:cs typeface="Trebuchet MS"/>
              </a:rPr>
              <a:t>due </a:t>
            </a:r>
            <a:r>
              <a:rPr sz="2700" spc="-114" dirty="0">
                <a:latin typeface="Trebuchet MS"/>
                <a:cs typeface="Trebuchet MS"/>
              </a:rPr>
              <a:t>to </a:t>
            </a:r>
            <a:r>
              <a:rPr sz="2700" spc="-75" dirty="0">
                <a:latin typeface="Trebuchet MS"/>
                <a:cs typeface="Trebuchet MS"/>
              </a:rPr>
              <a:t>some</a:t>
            </a:r>
            <a:r>
              <a:rPr sz="2700" spc="-615" dirty="0">
                <a:latin typeface="Trebuchet MS"/>
                <a:cs typeface="Trebuchet MS"/>
              </a:rPr>
              <a:t> </a:t>
            </a:r>
            <a:r>
              <a:rPr sz="2700" spc="-150" dirty="0">
                <a:latin typeface="Trebuchet MS"/>
                <a:cs typeface="Trebuchet MS"/>
              </a:rPr>
              <a:t>Jenkins </a:t>
            </a:r>
            <a:r>
              <a:rPr sz="2700" spc="-110" dirty="0">
                <a:latin typeface="Trebuchet MS"/>
                <a:cs typeface="Trebuchet MS"/>
              </a:rPr>
              <a:t>plugin </a:t>
            </a:r>
            <a:r>
              <a:rPr sz="2700" spc="-140" dirty="0">
                <a:latin typeface="Trebuchet MS"/>
                <a:cs typeface="Trebuchet MS"/>
              </a:rPr>
              <a:t>incapability </a:t>
            </a:r>
            <a:r>
              <a:rPr sz="2700" spc="-120" dirty="0">
                <a:latin typeface="Trebuchet MS"/>
                <a:cs typeface="Trebuchet MS"/>
              </a:rPr>
              <a:t>issues.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8975" y="396062"/>
            <a:ext cx="62268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14" dirty="0"/>
              <a:t>JAVA_HOME </a:t>
            </a:r>
            <a:r>
              <a:rPr sz="3500" spc="-145" dirty="0"/>
              <a:t>environment</a:t>
            </a:r>
            <a:r>
              <a:rPr sz="3500" spc="-434" dirty="0"/>
              <a:t> </a:t>
            </a:r>
            <a:r>
              <a:rPr sz="3500" spc="-175" dirty="0"/>
              <a:t>variable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8016875" cy="292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80" dirty="0">
                <a:latin typeface="Trebuchet MS"/>
                <a:cs typeface="Trebuchet MS"/>
              </a:rPr>
              <a:t>JAVA_HOME </a:t>
            </a:r>
            <a:r>
              <a:rPr sz="2500" spc="-105" dirty="0">
                <a:latin typeface="Trebuchet MS"/>
                <a:cs typeface="Trebuchet MS"/>
              </a:rPr>
              <a:t>environment </a:t>
            </a:r>
            <a:r>
              <a:rPr sz="2500" spc="-125" dirty="0">
                <a:latin typeface="Trebuchet MS"/>
                <a:cs typeface="Trebuchet MS"/>
              </a:rPr>
              <a:t>variable </a:t>
            </a:r>
            <a:r>
              <a:rPr sz="2500" spc="-90" dirty="0">
                <a:latin typeface="Trebuchet MS"/>
                <a:cs typeface="Trebuchet MS"/>
              </a:rPr>
              <a:t>points</a:t>
            </a:r>
            <a:r>
              <a:rPr sz="2500" spc="-585" dirty="0">
                <a:latin typeface="Trebuchet MS"/>
                <a:cs typeface="Trebuchet MS"/>
              </a:rPr>
              <a:t> </a:t>
            </a:r>
            <a:r>
              <a:rPr sz="2500" spc="-105" dirty="0">
                <a:latin typeface="Trebuchet MS"/>
                <a:cs typeface="Trebuchet MS"/>
              </a:rPr>
              <a:t>to </a:t>
            </a:r>
            <a:r>
              <a:rPr sz="2500" spc="-110" dirty="0">
                <a:latin typeface="Trebuchet MS"/>
                <a:cs typeface="Trebuchet MS"/>
              </a:rPr>
              <a:t>the </a:t>
            </a:r>
            <a:r>
              <a:rPr sz="2500" spc="-120" dirty="0">
                <a:latin typeface="Trebuchet MS"/>
                <a:cs typeface="Trebuchet MS"/>
              </a:rPr>
              <a:t>installation  </a:t>
            </a:r>
            <a:r>
              <a:rPr sz="2500" spc="-110" dirty="0">
                <a:latin typeface="Trebuchet MS"/>
                <a:cs typeface="Trebuchet MS"/>
              </a:rPr>
              <a:t>path </a:t>
            </a:r>
            <a:r>
              <a:rPr sz="2500" spc="-120" dirty="0">
                <a:latin typeface="Trebuchet MS"/>
                <a:cs typeface="Trebuchet MS"/>
              </a:rPr>
              <a:t>for </a:t>
            </a:r>
            <a:r>
              <a:rPr sz="2500" spc="-110" dirty="0">
                <a:latin typeface="Trebuchet MS"/>
                <a:cs typeface="Trebuchet MS"/>
              </a:rPr>
              <a:t>the </a:t>
            </a:r>
            <a:r>
              <a:rPr sz="2500" spc="-204" dirty="0">
                <a:latin typeface="Trebuchet MS"/>
                <a:cs typeface="Trebuchet MS"/>
              </a:rPr>
              <a:t>Java </a:t>
            </a:r>
            <a:r>
              <a:rPr sz="2500" spc="-100" dirty="0">
                <a:latin typeface="Trebuchet MS"/>
                <a:cs typeface="Trebuchet MS"/>
              </a:rPr>
              <a:t>Development</a:t>
            </a:r>
            <a:r>
              <a:rPr sz="2500" spc="-415" dirty="0">
                <a:latin typeface="Trebuchet MS"/>
                <a:cs typeface="Trebuchet MS"/>
              </a:rPr>
              <a:t> </a:t>
            </a:r>
            <a:r>
              <a:rPr sz="2500" spc="-185" dirty="0">
                <a:latin typeface="Trebuchet MS"/>
                <a:cs typeface="Trebuchet MS"/>
              </a:rPr>
              <a:t>Kit.</a:t>
            </a:r>
            <a:endParaRPr sz="25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114" dirty="0">
                <a:latin typeface="Trebuchet MS"/>
                <a:cs typeface="Trebuchet MS"/>
              </a:rPr>
              <a:t>It</a:t>
            </a:r>
            <a:r>
              <a:rPr sz="2500" spc="-195" dirty="0">
                <a:latin typeface="Trebuchet MS"/>
                <a:cs typeface="Trebuchet MS"/>
              </a:rPr>
              <a:t> </a:t>
            </a:r>
            <a:r>
              <a:rPr sz="2500" spc="-90" dirty="0">
                <a:latin typeface="Trebuchet MS"/>
                <a:cs typeface="Trebuchet MS"/>
              </a:rPr>
              <a:t>is</a:t>
            </a:r>
            <a:r>
              <a:rPr sz="2500" spc="-195" dirty="0">
                <a:latin typeface="Trebuchet MS"/>
                <a:cs typeface="Trebuchet MS"/>
              </a:rPr>
              <a:t> </a:t>
            </a:r>
            <a:r>
              <a:rPr sz="2500" spc="-110" dirty="0">
                <a:latin typeface="Trebuchet MS"/>
                <a:cs typeface="Trebuchet MS"/>
              </a:rPr>
              <a:t>required</a:t>
            </a:r>
            <a:r>
              <a:rPr sz="2500" spc="-195" dirty="0">
                <a:latin typeface="Trebuchet MS"/>
                <a:cs typeface="Trebuchet MS"/>
              </a:rPr>
              <a:t> </a:t>
            </a:r>
            <a:r>
              <a:rPr sz="2500" spc="-100" dirty="0">
                <a:latin typeface="Trebuchet MS"/>
                <a:cs typeface="Trebuchet MS"/>
              </a:rPr>
              <a:t>by</a:t>
            </a:r>
            <a:r>
              <a:rPr sz="2500" spc="-180" dirty="0">
                <a:latin typeface="Trebuchet MS"/>
                <a:cs typeface="Trebuchet MS"/>
              </a:rPr>
              <a:t> </a:t>
            </a:r>
            <a:r>
              <a:rPr sz="2500" spc="-95" dirty="0">
                <a:latin typeface="Trebuchet MS"/>
                <a:cs typeface="Trebuchet MS"/>
              </a:rPr>
              <a:t>other</a:t>
            </a:r>
            <a:r>
              <a:rPr sz="2500" spc="-190" dirty="0">
                <a:latin typeface="Trebuchet MS"/>
                <a:cs typeface="Trebuchet MS"/>
              </a:rPr>
              <a:t> </a:t>
            </a:r>
            <a:r>
              <a:rPr sz="2500" spc="-114" dirty="0">
                <a:latin typeface="Trebuchet MS"/>
                <a:cs typeface="Trebuchet MS"/>
              </a:rPr>
              <a:t>applications</a:t>
            </a:r>
            <a:r>
              <a:rPr sz="2500" spc="-195" dirty="0">
                <a:latin typeface="Trebuchet MS"/>
                <a:cs typeface="Trebuchet MS"/>
              </a:rPr>
              <a:t> </a:t>
            </a:r>
            <a:r>
              <a:rPr sz="2500" spc="-100" dirty="0">
                <a:latin typeface="Trebuchet MS"/>
                <a:cs typeface="Trebuchet MS"/>
              </a:rPr>
              <a:t>which</a:t>
            </a:r>
            <a:r>
              <a:rPr sz="2500" spc="-190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use</a:t>
            </a:r>
            <a:r>
              <a:rPr sz="2500" spc="-185" dirty="0">
                <a:latin typeface="Trebuchet MS"/>
                <a:cs typeface="Trebuchet MS"/>
              </a:rPr>
              <a:t> </a:t>
            </a:r>
            <a:r>
              <a:rPr sz="2500" spc="-220" dirty="0">
                <a:latin typeface="Trebuchet MS"/>
                <a:cs typeface="Trebuchet MS"/>
              </a:rPr>
              <a:t>Java.</a:t>
            </a:r>
            <a:endParaRPr sz="2500">
              <a:latin typeface="Trebuchet MS"/>
              <a:cs typeface="Trebuchet MS"/>
            </a:endParaRPr>
          </a:p>
          <a:p>
            <a:pPr marL="355600" marR="1184275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120" dirty="0">
                <a:latin typeface="Trebuchet MS"/>
                <a:cs typeface="Trebuchet MS"/>
              </a:rPr>
              <a:t>If</a:t>
            </a:r>
            <a:r>
              <a:rPr sz="2500" spc="-200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you</a:t>
            </a:r>
            <a:r>
              <a:rPr sz="2500" spc="-195" dirty="0">
                <a:latin typeface="Trebuchet MS"/>
                <a:cs typeface="Trebuchet MS"/>
              </a:rPr>
              <a:t> </a:t>
            </a:r>
            <a:r>
              <a:rPr sz="2500" spc="-125" dirty="0">
                <a:latin typeface="Trebuchet MS"/>
                <a:cs typeface="Trebuchet MS"/>
              </a:rPr>
              <a:t>are</a:t>
            </a:r>
            <a:r>
              <a:rPr sz="2500" spc="-185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using</a:t>
            </a:r>
            <a:r>
              <a:rPr sz="2500" spc="-200" dirty="0">
                <a:latin typeface="Trebuchet MS"/>
                <a:cs typeface="Trebuchet MS"/>
              </a:rPr>
              <a:t> </a:t>
            </a:r>
            <a:r>
              <a:rPr sz="2500" spc="-60" dirty="0">
                <a:latin typeface="Trebuchet MS"/>
                <a:cs typeface="Trebuchet MS"/>
              </a:rPr>
              <a:t>Mac,</a:t>
            </a:r>
            <a:r>
              <a:rPr sz="2500" spc="-190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you</a:t>
            </a:r>
            <a:r>
              <a:rPr sz="2500" spc="-195" dirty="0">
                <a:latin typeface="Trebuchet MS"/>
                <a:cs typeface="Trebuchet MS"/>
              </a:rPr>
              <a:t> </a:t>
            </a:r>
            <a:r>
              <a:rPr sz="2500" spc="-125" dirty="0">
                <a:latin typeface="Trebuchet MS"/>
                <a:cs typeface="Trebuchet MS"/>
              </a:rPr>
              <a:t>can</a:t>
            </a:r>
            <a:r>
              <a:rPr sz="2500" spc="-195" dirty="0">
                <a:latin typeface="Trebuchet MS"/>
                <a:cs typeface="Trebuchet MS"/>
              </a:rPr>
              <a:t> </a:t>
            </a:r>
            <a:r>
              <a:rPr sz="2500" spc="-114" dirty="0">
                <a:latin typeface="Trebuchet MS"/>
                <a:cs typeface="Trebuchet MS"/>
              </a:rPr>
              <a:t>follow</a:t>
            </a:r>
            <a:r>
              <a:rPr sz="2500" spc="-195" dirty="0">
                <a:latin typeface="Trebuchet MS"/>
                <a:cs typeface="Trebuchet MS"/>
              </a:rPr>
              <a:t> </a:t>
            </a:r>
            <a:r>
              <a:rPr sz="2500" spc="-95" dirty="0">
                <a:latin typeface="Trebuchet MS"/>
                <a:cs typeface="Trebuchet MS"/>
              </a:rPr>
              <a:t>this</a:t>
            </a:r>
            <a:r>
              <a:rPr sz="2500" spc="-195" dirty="0">
                <a:latin typeface="Trebuchet MS"/>
                <a:cs typeface="Trebuchet MS"/>
              </a:rPr>
              <a:t> </a:t>
            </a:r>
            <a:r>
              <a:rPr sz="2500" spc="-130" dirty="0">
                <a:latin typeface="Trebuchet MS"/>
                <a:cs typeface="Trebuchet MS"/>
              </a:rPr>
              <a:t>lecture</a:t>
            </a:r>
            <a:r>
              <a:rPr sz="2500" spc="-185" dirty="0">
                <a:latin typeface="Trebuchet MS"/>
                <a:cs typeface="Trebuchet MS"/>
              </a:rPr>
              <a:t> </a:t>
            </a:r>
            <a:r>
              <a:rPr sz="2500" spc="-105" dirty="0">
                <a:latin typeface="Trebuchet MS"/>
                <a:cs typeface="Trebuchet MS"/>
              </a:rPr>
              <a:t>to  </a:t>
            </a:r>
            <a:r>
              <a:rPr sz="2500" spc="-114" dirty="0">
                <a:latin typeface="Trebuchet MS"/>
                <a:cs typeface="Trebuchet MS"/>
              </a:rPr>
              <a:t>configure</a:t>
            </a:r>
            <a:r>
              <a:rPr sz="2500" spc="-190" dirty="0">
                <a:latin typeface="Trebuchet MS"/>
                <a:cs typeface="Trebuchet MS"/>
              </a:rPr>
              <a:t> </a:t>
            </a:r>
            <a:r>
              <a:rPr sz="2500" spc="-100" dirty="0">
                <a:latin typeface="Trebuchet MS"/>
                <a:cs typeface="Trebuchet MS"/>
              </a:rPr>
              <a:t>JAVA_HOME.</a:t>
            </a:r>
            <a:endParaRPr sz="2500">
              <a:latin typeface="Trebuchet MS"/>
              <a:cs typeface="Trebuchet MS"/>
            </a:endParaRPr>
          </a:p>
          <a:p>
            <a:pPr marL="355600" marR="7239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120" dirty="0">
                <a:latin typeface="Trebuchet MS"/>
                <a:cs typeface="Trebuchet MS"/>
              </a:rPr>
              <a:t>If</a:t>
            </a:r>
            <a:r>
              <a:rPr sz="2500" spc="-195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you</a:t>
            </a:r>
            <a:r>
              <a:rPr sz="2500" spc="-190" dirty="0">
                <a:latin typeface="Trebuchet MS"/>
                <a:cs typeface="Trebuchet MS"/>
              </a:rPr>
              <a:t> </a:t>
            </a:r>
            <a:r>
              <a:rPr sz="2500" spc="-125" dirty="0">
                <a:latin typeface="Trebuchet MS"/>
                <a:cs typeface="Trebuchet MS"/>
              </a:rPr>
              <a:t>are</a:t>
            </a:r>
            <a:r>
              <a:rPr sz="2500" spc="-180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using</a:t>
            </a:r>
            <a:r>
              <a:rPr sz="2500" spc="-195" dirty="0">
                <a:latin typeface="Trebuchet MS"/>
                <a:cs typeface="Trebuchet MS"/>
              </a:rPr>
              <a:t> </a:t>
            </a:r>
            <a:r>
              <a:rPr sz="2500" spc="-55" dirty="0">
                <a:latin typeface="Trebuchet MS"/>
                <a:cs typeface="Trebuchet MS"/>
              </a:rPr>
              <a:t>Windows</a:t>
            </a:r>
            <a:r>
              <a:rPr sz="2500" spc="-190" dirty="0">
                <a:latin typeface="Trebuchet MS"/>
                <a:cs typeface="Trebuchet MS"/>
              </a:rPr>
              <a:t> </a:t>
            </a:r>
            <a:r>
              <a:rPr sz="2500" spc="-70" dirty="0">
                <a:latin typeface="Trebuchet MS"/>
                <a:cs typeface="Trebuchet MS"/>
              </a:rPr>
              <a:t>or</a:t>
            </a:r>
            <a:r>
              <a:rPr sz="2500" spc="-190" dirty="0">
                <a:latin typeface="Trebuchet MS"/>
                <a:cs typeface="Trebuchet MS"/>
              </a:rPr>
              <a:t> </a:t>
            </a:r>
            <a:r>
              <a:rPr sz="2500" spc="-160" dirty="0">
                <a:latin typeface="Trebuchet MS"/>
                <a:cs typeface="Trebuchet MS"/>
              </a:rPr>
              <a:t>Linux,</a:t>
            </a:r>
            <a:r>
              <a:rPr sz="2500" spc="-185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you</a:t>
            </a:r>
            <a:r>
              <a:rPr sz="2500" spc="-190" dirty="0">
                <a:latin typeface="Trebuchet MS"/>
                <a:cs typeface="Trebuchet MS"/>
              </a:rPr>
              <a:t> </a:t>
            </a:r>
            <a:r>
              <a:rPr sz="2500" spc="-125" dirty="0">
                <a:latin typeface="Trebuchet MS"/>
                <a:cs typeface="Trebuchet MS"/>
              </a:rPr>
              <a:t>can</a:t>
            </a:r>
            <a:r>
              <a:rPr sz="2500" spc="-195" dirty="0">
                <a:latin typeface="Trebuchet MS"/>
                <a:cs typeface="Trebuchet MS"/>
              </a:rPr>
              <a:t> </a:t>
            </a:r>
            <a:r>
              <a:rPr sz="2500" spc="-100" dirty="0">
                <a:latin typeface="Trebuchet MS"/>
                <a:cs typeface="Trebuchet MS"/>
              </a:rPr>
              <a:t>skip</a:t>
            </a:r>
            <a:r>
              <a:rPr sz="2500" spc="-190" dirty="0">
                <a:latin typeface="Trebuchet MS"/>
                <a:cs typeface="Trebuchet MS"/>
              </a:rPr>
              <a:t> </a:t>
            </a:r>
            <a:r>
              <a:rPr sz="2500" spc="-95" dirty="0">
                <a:latin typeface="Trebuchet MS"/>
                <a:cs typeface="Trebuchet MS"/>
              </a:rPr>
              <a:t>this</a:t>
            </a:r>
            <a:r>
              <a:rPr sz="2500" spc="-190" dirty="0">
                <a:latin typeface="Trebuchet MS"/>
                <a:cs typeface="Trebuchet MS"/>
              </a:rPr>
              <a:t> </a:t>
            </a:r>
            <a:r>
              <a:rPr sz="2500" spc="-130" dirty="0">
                <a:latin typeface="Trebuchet MS"/>
                <a:cs typeface="Trebuchet MS"/>
              </a:rPr>
              <a:t>lecture  </a:t>
            </a:r>
            <a:r>
              <a:rPr sz="2500" spc="-85" dirty="0">
                <a:latin typeface="Trebuchet MS"/>
                <a:cs typeface="Trebuchet MS"/>
              </a:rPr>
              <a:t>and</a:t>
            </a:r>
            <a:r>
              <a:rPr sz="2500" spc="-200" dirty="0">
                <a:latin typeface="Trebuchet MS"/>
                <a:cs typeface="Trebuchet MS"/>
              </a:rPr>
              <a:t> </a:t>
            </a:r>
            <a:r>
              <a:rPr sz="2500" spc="-114" dirty="0">
                <a:latin typeface="Trebuchet MS"/>
                <a:cs typeface="Trebuchet MS"/>
              </a:rPr>
              <a:t>follow</a:t>
            </a:r>
            <a:r>
              <a:rPr sz="2500" spc="-190" dirty="0">
                <a:latin typeface="Trebuchet MS"/>
                <a:cs typeface="Trebuchet MS"/>
              </a:rPr>
              <a:t> </a:t>
            </a:r>
            <a:r>
              <a:rPr sz="2500" spc="-110" dirty="0">
                <a:latin typeface="Trebuchet MS"/>
                <a:cs typeface="Trebuchet MS"/>
              </a:rPr>
              <a:t>the</a:t>
            </a:r>
            <a:r>
              <a:rPr sz="2500" spc="-190" dirty="0">
                <a:latin typeface="Trebuchet MS"/>
                <a:cs typeface="Trebuchet MS"/>
              </a:rPr>
              <a:t> </a:t>
            </a:r>
            <a:r>
              <a:rPr sz="2500" spc="-100" dirty="0">
                <a:latin typeface="Trebuchet MS"/>
                <a:cs typeface="Trebuchet MS"/>
              </a:rPr>
              <a:t>guide</a:t>
            </a:r>
            <a:r>
              <a:rPr sz="2500" spc="-190" dirty="0">
                <a:latin typeface="Trebuchet MS"/>
                <a:cs typeface="Trebuchet MS"/>
              </a:rPr>
              <a:t> </a:t>
            </a:r>
            <a:r>
              <a:rPr sz="2500" spc="-45" dirty="0">
                <a:latin typeface="Trebuchet MS"/>
                <a:cs typeface="Trebuchet MS"/>
              </a:rPr>
              <a:t>on</a:t>
            </a:r>
            <a:r>
              <a:rPr sz="2500" spc="-200" dirty="0">
                <a:latin typeface="Trebuchet MS"/>
                <a:cs typeface="Trebuchet MS"/>
              </a:rPr>
              <a:t> </a:t>
            </a:r>
            <a:r>
              <a:rPr sz="2500" spc="-110" dirty="0">
                <a:latin typeface="Trebuchet MS"/>
                <a:cs typeface="Trebuchet MS"/>
              </a:rPr>
              <a:t>the</a:t>
            </a:r>
            <a:r>
              <a:rPr sz="2500" spc="-190" dirty="0">
                <a:latin typeface="Trebuchet MS"/>
                <a:cs typeface="Trebuchet MS"/>
              </a:rPr>
              <a:t> </a:t>
            </a:r>
            <a:r>
              <a:rPr sz="2500" spc="-135" dirty="0">
                <a:latin typeface="Trebuchet MS"/>
                <a:cs typeface="Trebuchet MS"/>
              </a:rPr>
              <a:t>next</a:t>
            </a:r>
            <a:r>
              <a:rPr sz="2500" spc="-195" dirty="0">
                <a:latin typeface="Trebuchet MS"/>
                <a:cs typeface="Trebuchet MS"/>
              </a:rPr>
              <a:t> </a:t>
            </a:r>
            <a:r>
              <a:rPr sz="2500" spc="-165" dirty="0">
                <a:latin typeface="Trebuchet MS"/>
                <a:cs typeface="Trebuchet MS"/>
              </a:rPr>
              <a:t>text</a:t>
            </a:r>
            <a:r>
              <a:rPr sz="2500" spc="-195" dirty="0">
                <a:latin typeface="Trebuchet MS"/>
                <a:cs typeface="Trebuchet MS"/>
              </a:rPr>
              <a:t> </a:t>
            </a:r>
            <a:r>
              <a:rPr sz="2500" spc="-150" dirty="0">
                <a:latin typeface="Trebuchet MS"/>
                <a:cs typeface="Trebuchet MS"/>
              </a:rPr>
              <a:t>lecture.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0032" y="1341120"/>
            <a:ext cx="59829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45" dirty="0">
                <a:latin typeface="Trebuchet MS"/>
                <a:cs typeface="Trebuchet MS"/>
              </a:rPr>
              <a:t>Install </a:t>
            </a:r>
            <a:r>
              <a:rPr sz="3200" b="1" spc="-245" dirty="0">
                <a:latin typeface="Trebuchet MS"/>
                <a:cs typeface="Trebuchet MS"/>
              </a:rPr>
              <a:t>Jenkins </a:t>
            </a:r>
            <a:r>
              <a:rPr sz="3200" b="1" spc="-135" dirty="0">
                <a:latin typeface="Trebuchet MS"/>
                <a:cs typeface="Trebuchet MS"/>
              </a:rPr>
              <a:t>on </a:t>
            </a:r>
            <a:r>
              <a:rPr sz="3200" b="1" spc="-170" dirty="0">
                <a:latin typeface="Trebuchet MS"/>
                <a:cs typeface="Trebuchet MS"/>
              </a:rPr>
              <a:t>our </a:t>
            </a:r>
            <a:r>
              <a:rPr sz="3200" b="1" spc="-175" dirty="0">
                <a:latin typeface="Trebuchet MS"/>
                <a:cs typeface="Trebuchet MS"/>
              </a:rPr>
              <a:t>local</a:t>
            </a:r>
            <a:r>
              <a:rPr sz="3200" b="1" spc="-540" dirty="0">
                <a:latin typeface="Trebuchet MS"/>
                <a:cs typeface="Trebuchet MS"/>
              </a:rPr>
              <a:t> </a:t>
            </a:r>
            <a:r>
              <a:rPr sz="3200" b="1" spc="-195" dirty="0">
                <a:latin typeface="Trebuchet MS"/>
                <a:cs typeface="Trebuchet MS"/>
              </a:rPr>
              <a:t>machine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3000" y="2971800"/>
            <a:ext cx="4127500" cy="1289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1247965"/>
            <a:ext cx="6468745" cy="112649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30"/>
              </a:spcBef>
              <a:buFont typeface="Arial"/>
              <a:buChar char="•"/>
              <a:tabLst>
                <a:tab pos="241300" algn="l"/>
              </a:tabLst>
            </a:pPr>
            <a:r>
              <a:rPr sz="3000" b="1" spc="-245" dirty="0">
                <a:latin typeface="Trebuchet MS"/>
                <a:cs typeface="Trebuchet MS"/>
              </a:rPr>
              <a:t>Jenkins’ </a:t>
            </a:r>
            <a:r>
              <a:rPr sz="3000" b="1" spc="-85" dirty="0">
                <a:latin typeface="Trebuchet MS"/>
                <a:cs typeface="Trebuchet MS"/>
              </a:rPr>
              <a:t>Master </a:t>
            </a:r>
            <a:r>
              <a:rPr sz="3000" b="1" spc="-145" dirty="0">
                <a:latin typeface="Trebuchet MS"/>
                <a:cs typeface="Trebuchet MS"/>
              </a:rPr>
              <a:t>and </a:t>
            </a:r>
            <a:r>
              <a:rPr sz="3000" b="1" spc="-170" dirty="0">
                <a:latin typeface="Trebuchet MS"/>
                <a:cs typeface="Trebuchet MS"/>
              </a:rPr>
              <a:t>Slave</a:t>
            </a:r>
            <a:r>
              <a:rPr sz="3000" b="1" spc="-465" dirty="0">
                <a:latin typeface="Trebuchet MS"/>
                <a:cs typeface="Trebuchet MS"/>
              </a:rPr>
              <a:t> </a:t>
            </a:r>
            <a:r>
              <a:rPr sz="3000" b="1" spc="-204" dirty="0">
                <a:latin typeface="Trebuchet MS"/>
                <a:cs typeface="Trebuchet MS"/>
              </a:rPr>
              <a:t>Architecture</a:t>
            </a:r>
            <a:endParaRPr sz="3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735"/>
              </a:spcBef>
              <a:buFont typeface="Arial"/>
              <a:buChar char="•"/>
              <a:tabLst>
                <a:tab pos="241300" algn="l"/>
              </a:tabLst>
            </a:pPr>
            <a:r>
              <a:rPr sz="3000" b="1" spc="-145" dirty="0">
                <a:latin typeface="Trebuchet MS"/>
                <a:cs typeface="Trebuchet MS"/>
              </a:rPr>
              <a:t>Some Important </a:t>
            </a:r>
            <a:r>
              <a:rPr sz="3000" b="1" spc="-245" dirty="0">
                <a:latin typeface="Trebuchet MS"/>
                <a:cs typeface="Trebuchet MS"/>
              </a:rPr>
              <a:t>Jenkins’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85" dirty="0">
                <a:latin typeface="Trebuchet MS"/>
                <a:cs typeface="Trebuchet MS"/>
              </a:rPr>
              <a:t>Terminologies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236" y="438417"/>
            <a:ext cx="61226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45" dirty="0">
                <a:latin typeface="Trebuchet MS"/>
                <a:cs typeface="Trebuchet MS"/>
              </a:rPr>
              <a:t>Jenkins’ </a:t>
            </a:r>
            <a:r>
              <a:rPr sz="3000" b="1" spc="-80" dirty="0">
                <a:latin typeface="Trebuchet MS"/>
                <a:cs typeface="Trebuchet MS"/>
              </a:rPr>
              <a:t>Master </a:t>
            </a:r>
            <a:r>
              <a:rPr sz="3000" b="1" spc="-140" dirty="0">
                <a:latin typeface="Trebuchet MS"/>
                <a:cs typeface="Trebuchet MS"/>
              </a:rPr>
              <a:t>and </a:t>
            </a:r>
            <a:r>
              <a:rPr sz="3000" b="1" spc="-170" dirty="0">
                <a:latin typeface="Trebuchet MS"/>
                <a:cs typeface="Trebuchet MS"/>
              </a:rPr>
              <a:t>Slave</a:t>
            </a:r>
            <a:r>
              <a:rPr sz="3000" b="1" spc="-509" dirty="0">
                <a:latin typeface="Trebuchet MS"/>
                <a:cs typeface="Trebuchet MS"/>
              </a:rPr>
              <a:t> </a:t>
            </a:r>
            <a:r>
              <a:rPr sz="3000" b="1" spc="-204" dirty="0">
                <a:latin typeface="Trebuchet MS"/>
                <a:cs typeface="Trebuchet MS"/>
              </a:rPr>
              <a:t>Architecture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8531" y="1386433"/>
            <a:ext cx="3631717" cy="3022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59670" y="1513433"/>
            <a:ext cx="412750" cy="444500"/>
          </a:xfrm>
          <a:custGeom>
            <a:avLst/>
            <a:gdLst/>
            <a:ahLst/>
            <a:cxnLst/>
            <a:rect l="l" t="t" r="r" b="b"/>
            <a:pathLst>
              <a:path w="412750" h="444500">
                <a:moveTo>
                  <a:pt x="0" y="444500"/>
                </a:moveTo>
                <a:lnTo>
                  <a:pt x="412750" y="444500"/>
                </a:lnTo>
                <a:lnTo>
                  <a:pt x="412750" y="0"/>
                </a:lnTo>
                <a:lnTo>
                  <a:pt x="0" y="0"/>
                </a:lnTo>
                <a:lnTo>
                  <a:pt x="0" y="444500"/>
                </a:lnTo>
                <a:close/>
              </a:path>
            </a:pathLst>
          </a:custGeom>
          <a:solidFill>
            <a:srgbClr val="E2E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59670" y="1513433"/>
            <a:ext cx="412750" cy="444500"/>
          </a:xfrm>
          <a:custGeom>
            <a:avLst/>
            <a:gdLst/>
            <a:ahLst/>
            <a:cxnLst/>
            <a:rect l="l" t="t" r="r" b="b"/>
            <a:pathLst>
              <a:path w="412750" h="444500">
                <a:moveTo>
                  <a:pt x="0" y="0"/>
                </a:moveTo>
                <a:lnTo>
                  <a:pt x="412750" y="0"/>
                </a:lnTo>
                <a:lnTo>
                  <a:pt x="41275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E2E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39341" y="3598358"/>
            <a:ext cx="275590" cy="243840"/>
          </a:xfrm>
          <a:custGeom>
            <a:avLst/>
            <a:gdLst/>
            <a:ahLst/>
            <a:cxnLst/>
            <a:rect l="l" t="t" r="r" b="b"/>
            <a:pathLst>
              <a:path w="275589" h="243839">
                <a:moveTo>
                  <a:pt x="0" y="243417"/>
                </a:moveTo>
                <a:lnTo>
                  <a:pt x="275167" y="243417"/>
                </a:lnTo>
                <a:lnTo>
                  <a:pt x="275167" y="0"/>
                </a:lnTo>
                <a:lnTo>
                  <a:pt x="0" y="0"/>
                </a:lnTo>
                <a:lnTo>
                  <a:pt x="0" y="243417"/>
                </a:lnTo>
                <a:close/>
              </a:path>
            </a:pathLst>
          </a:custGeom>
          <a:solidFill>
            <a:srgbClr val="F6EA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39341" y="3598354"/>
            <a:ext cx="275590" cy="243840"/>
          </a:xfrm>
          <a:custGeom>
            <a:avLst/>
            <a:gdLst/>
            <a:ahLst/>
            <a:cxnLst/>
            <a:rect l="l" t="t" r="r" b="b"/>
            <a:pathLst>
              <a:path w="275589" h="243839">
                <a:moveTo>
                  <a:pt x="0" y="0"/>
                </a:moveTo>
                <a:lnTo>
                  <a:pt x="275167" y="0"/>
                </a:lnTo>
                <a:lnTo>
                  <a:pt x="275167" y="243417"/>
                </a:lnTo>
                <a:lnTo>
                  <a:pt x="0" y="24341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6EA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80741" y="3598358"/>
            <a:ext cx="275590" cy="243840"/>
          </a:xfrm>
          <a:custGeom>
            <a:avLst/>
            <a:gdLst/>
            <a:ahLst/>
            <a:cxnLst/>
            <a:rect l="l" t="t" r="r" b="b"/>
            <a:pathLst>
              <a:path w="275589" h="243839">
                <a:moveTo>
                  <a:pt x="0" y="243417"/>
                </a:moveTo>
                <a:lnTo>
                  <a:pt x="275167" y="243417"/>
                </a:lnTo>
                <a:lnTo>
                  <a:pt x="275167" y="0"/>
                </a:lnTo>
                <a:lnTo>
                  <a:pt x="0" y="0"/>
                </a:lnTo>
                <a:lnTo>
                  <a:pt x="0" y="243417"/>
                </a:lnTo>
                <a:close/>
              </a:path>
            </a:pathLst>
          </a:custGeom>
          <a:solidFill>
            <a:srgbClr val="F6EA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80741" y="3598354"/>
            <a:ext cx="275590" cy="243840"/>
          </a:xfrm>
          <a:custGeom>
            <a:avLst/>
            <a:gdLst/>
            <a:ahLst/>
            <a:cxnLst/>
            <a:rect l="l" t="t" r="r" b="b"/>
            <a:pathLst>
              <a:path w="275589" h="243839">
                <a:moveTo>
                  <a:pt x="0" y="0"/>
                </a:moveTo>
                <a:lnTo>
                  <a:pt x="275167" y="0"/>
                </a:lnTo>
                <a:lnTo>
                  <a:pt x="275167" y="243417"/>
                </a:lnTo>
                <a:lnTo>
                  <a:pt x="0" y="24341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6EA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33341" y="3587766"/>
            <a:ext cx="275590" cy="243840"/>
          </a:xfrm>
          <a:custGeom>
            <a:avLst/>
            <a:gdLst/>
            <a:ahLst/>
            <a:cxnLst/>
            <a:rect l="l" t="t" r="r" b="b"/>
            <a:pathLst>
              <a:path w="275589" h="243839">
                <a:moveTo>
                  <a:pt x="0" y="243417"/>
                </a:moveTo>
                <a:lnTo>
                  <a:pt x="275167" y="243417"/>
                </a:lnTo>
                <a:lnTo>
                  <a:pt x="275167" y="0"/>
                </a:lnTo>
                <a:lnTo>
                  <a:pt x="0" y="0"/>
                </a:lnTo>
                <a:lnTo>
                  <a:pt x="0" y="243417"/>
                </a:lnTo>
                <a:close/>
              </a:path>
            </a:pathLst>
          </a:custGeom>
          <a:solidFill>
            <a:srgbClr val="F6EA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33341" y="3587775"/>
            <a:ext cx="275590" cy="243840"/>
          </a:xfrm>
          <a:custGeom>
            <a:avLst/>
            <a:gdLst/>
            <a:ahLst/>
            <a:cxnLst/>
            <a:rect l="l" t="t" r="r" b="b"/>
            <a:pathLst>
              <a:path w="275589" h="243839">
                <a:moveTo>
                  <a:pt x="0" y="0"/>
                </a:moveTo>
                <a:lnTo>
                  <a:pt x="275167" y="0"/>
                </a:lnTo>
                <a:lnTo>
                  <a:pt x="275167" y="243417"/>
                </a:lnTo>
                <a:lnTo>
                  <a:pt x="0" y="24341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6EA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23447" y="1406766"/>
            <a:ext cx="3615690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45"/>
              </a:lnSpc>
              <a:spcBef>
                <a:spcPts val="100"/>
              </a:spcBef>
            </a:pPr>
            <a:r>
              <a:rPr sz="1800" b="1" spc="-70" dirty="0">
                <a:latin typeface="Trebuchet MS"/>
                <a:cs typeface="Trebuchet MS"/>
              </a:rPr>
              <a:t>Master:</a:t>
            </a:r>
            <a:endParaRPr sz="1800">
              <a:latin typeface="Trebuchet MS"/>
              <a:cs typeface="Trebuchet MS"/>
            </a:endParaRPr>
          </a:p>
          <a:p>
            <a:pPr marL="298450" indent="-285750">
              <a:lnSpc>
                <a:spcPts val="2145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75" dirty="0">
                <a:latin typeface="Trebuchet MS"/>
                <a:cs typeface="Trebuchet MS"/>
              </a:rPr>
              <a:t>Schedule build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jobs.</a:t>
            </a:r>
            <a:endParaRPr sz="1800">
              <a:latin typeface="Trebuchet MS"/>
              <a:cs typeface="Trebuchet MS"/>
            </a:endParaRPr>
          </a:p>
          <a:p>
            <a:pPr marL="298450" marR="5080" indent="-28575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75" dirty="0">
                <a:latin typeface="Trebuchet MS"/>
                <a:cs typeface="Trebuchet MS"/>
              </a:rPr>
              <a:t>Dispatch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builds</a:t>
            </a:r>
            <a:r>
              <a:rPr sz="1800" spc="-15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to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slaves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for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  </a:t>
            </a:r>
            <a:r>
              <a:rPr sz="1800" spc="-95" dirty="0">
                <a:latin typeface="Trebuchet MS"/>
                <a:cs typeface="Trebuchet MS"/>
              </a:rPr>
              <a:t>actual </a:t>
            </a:r>
            <a:r>
              <a:rPr sz="1800" spc="-105" dirty="0">
                <a:latin typeface="Trebuchet MS"/>
                <a:cs typeface="Trebuchet MS"/>
              </a:rPr>
              <a:t>job</a:t>
            </a:r>
            <a:r>
              <a:rPr sz="1800" spc="-17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execution.</a:t>
            </a:r>
            <a:endParaRPr sz="1800">
              <a:latin typeface="Trebuchet MS"/>
              <a:cs typeface="Trebuchet MS"/>
            </a:endParaRPr>
          </a:p>
          <a:p>
            <a:pPr marL="298450" marR="15621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20" dirty="0">
                <a:latin typeface="Trebuchet MS"/>
                <a:cs typeface="Trebuchet MS"/>
              </a:rPr>
              <a:t>Monitor</a:t>
            </a:r>
            <a:r>
              <a:rPr sz="1800" spc="-39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 slaves </a:t>
            </a:r>
            <a:r>
              <a:rPr sz="1800" spc="-60" dirty="0">
                <a:latin typeface="Trebuchet MS"/>
                <a:cs typeface="Trebuchet MS"/>
              </a:rPr>
              <a:t>and </a:t>
            </a:r>
            <a:r>
              <a:rPr sz="1800" spc="-85" dirty="0">
                <a:latin typeface="Trebuchet MS"/>
                <a:cs typeface="Trebuchet MS"/>
              </a:rPr>
              <a:t>record </a:t>
            </a:r>
            <a:r>
              <a:rPr sz="1800" spc="-80" dirty="0">
                <a:latin typeface="Trebuchet MS"/>
                <a:cs typeface="Trebuchet MS"/>
              </a:rPr>
              <a:t>the  build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results.</a:t>
            </a:r>
            <a:endParaRPr sz="1800">
              <a:latin typeface="Trebuchet MS"/>
              <a:cs typeface="Trebuchet MS"/>
            </a:endParaRPr>
          </a:p>
          <a:p>
            <a:pPr marL="298450" indent="-285750">
              <a:lnSpc>
                <a:spcPts val="214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80" dirty="0">
                <a:latin typeface="Trebuchet MS"/>
                <a:cs typeface="Trebuchet MS"/>
              </a:rPr>
              <a:t>Can </a:t>
            </a:r>
            <a:r>
              <a:rPr sz="1800" spc="-65" dirty="0">
                <a:latin typeface="Trebuchet MS"/>
                <a:cs typeface="Trebuchet MS"/>
              </a:rPr>
              <a:t>also </a:t>
            </a:r>
            <a:r>
              <a:rPr sz="1800" spc="-110" dirty="0">
                <a:latin typeface="Trebuchet MS"/>
                <a:cs typeface="Trebuchet MS"/>
              </a:rPr>
              <a:t>execute </a:t>
            </a:r>
            <a:r>
              <a:rPr sz="1800" spc="-75" dirty="0">
                <a:latin typeface="Trebuchet MS"/>
                <a:cs typeface="Trebuchet MS"/>
              </a:rPr>
              <a:t>build </a:t>
            </a:r>
            <a:r>
              <a:rPr sz="1800" spc="-90" dirty="0">
                <a:latin typeface="Trebuchet MS"/>
                <a:cs typeface="Trebuchet MS"/>
              </a:rPr>
              <a:t>jobs</a:t>
            </a:r>
            <a:r>
              <a:rPr sz="1800" spc="-370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directly.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114" dirty="0">
                <a:latin typeface="Trebuchet MS"/>
                <a:cs typeface="Trebuchet MS"/>
              </a:rPr>
              <a:t>Slave:</a:t>
            </a:r>
            <a:endParaRPr sz="1800">
              <a:latin typeface="Trebuchet MS"/>
              <a:cs typeface="Trebuchet MS"/>
            </a:endParaRPr>
          </a:p>
          <a:p>
            <a:pPr marL="298450" marR="286385" indent="-28575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10" dirty="0">
                <a:latin typeface="Trebuchet MS"/>
                <a:cs typeface="Trebuchet MS"/>
              </a:rPr>
              <a:t>Execute </a:t>
            </a:r>
            <a:r>
              <a:rPr sz="1800" spc="-80" dirty="0">
                <a:latin typeface="Trebuchet MS"/>
                <a:cs typeface="Trebuchet MS"/>
              </a:rPr>
              <a:t>build </a:t>
            </a:r>
            <a:r>
              <a:rPr sz="1800" spc="-90" dirty="0">
                <a:latin typeface="Trebuchet MS"/>
                <a:cs typeface="Trebuchet MS"/>
              </a:rPr>
              <a:t>jobs </a:t>
            </a:r>
            <a:r>
              <a:rPr sz="1800" spc="-80" dirty="0">
                <a:latin typeface="Trebuchet MS"/>
                <a:cs typeface="Trebuchet MS"/>
              </a:rPr>
              <a:t>dispatched</a:t>
            </a:r>
            <a:r>
              <a:rPr sz="1800" spc="-27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by 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master.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9777" y="323291"/>
            <a:ext cx="2943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405" dirty="0">
                <a:latin typeface="Trebuchet MS"/>
                <a:cs typeface="Trebuchet MS"/>
              </a:rPr>
              <a:t>Job </a:t>
            </a:r>
            <a:r>
              <a:rPr b="1" spc="170" dirty="0">
                <a:latin typeface="Trebuchet MS"/>
                <a:cs typeface="Trebuchet MS"/>
              </a:rPr>
              <a:t>/</a:t>
            </a:r>
            <a:r>
              <a:rPr b="1" spc="-335" dirty="0">
                <a:latin typeface="Trebuchet MS"/>
                <a:cs typeface="Trebuchet MS"/>
              </a:rPr>
              <a:t> </a:t>
            </a:r>
            <a:r>
              <a:rPr b="1" spc="-315" dirty="0">
                <a:latin typeface="Trebuchet MS"/>
                <a:cs typeface="Trebuchet MS"/>
              </a:rPr>
              <a:t>Project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7944484" cy="1213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999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100" dirty="0">
                <a:latin typeface="Trebuchet MS"/>
                <a:cs typeface="Trebuchet MS"/>
              </a:rPr>
              <a:t>Those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two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terms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are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80" dirty="0">
                <a:latin typeface="Trebuchet MS"/>
                <a:cs typeface="Trebuchet MS"/>
              </a:rPr>
              <a:t>used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45" dirty="0">
                <a:latin typeface="Trebuchet MS"/>
                <a:cs typeface="Trebuchet MS"/>
              </a:rPr>
              <a:t>interchangeably.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45" dirty="0">
                <a:latin typeface="Trebuchet MS"/>
                <a:cs typeface="Trebuchet MS"/>
              </a:rPr>
              <a:t>They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55" dirty="0">
                <a:latin typeface="Trebuchet MS"/>
                <a:cs typeface="Trebuchet MS"/>
              </a:rPr>
              <a:t>all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55" dirty="0">
                <a:latin typeface="Trebuchet MS"/>
                <a:cs typeface="Trebuchet MS"/>
              </a:rPr>
              <a:t>refer  </a:t>
            </a:r>
            <a:r>
              <a:rPr sz="2600" spc="-105" dirty="0">
                <a:latin typeface="Trebuchet MS"/>
                <a:cs typeface="Trebuchet MS"/>
              </a:rPr>
              <a:t>to </a:t>
            </a:r>
            <a:r>
              <a:rPr sz="2600" spc="-100" dirty="0">
                <a:latin typeface="Trebuchet MS"/>
                <a:cs typeface="Trebuchet MS"/>
              </a:rPr>
              <a:t>runnable </a:t>
            </a:r>
            <a:r>
              <a:rPr sz="2600" spc="-110" dirty="0">
                <a:latin typeface="Trebuchet MS"/>
                <a:cs typeface="Trebuchet MS"/>
              </a:rPr>
              <a:t>tasks </a:t>
            </a:r>
            <a:r>
              <a:rPr sz="2600" spc="-130" dirty="0">
                <a:latin typeface="Trebuchet MS"/>
                <a:cs typeface="Trebuchet MS"/>
              </a:rPr>
              <a:t>that are </a:t>
            </a:r>
            <a:r>
              <a:rPr sz="2600" spc="-125" dirty="0">
                <a:latin typeface="Trebuchet MS"/>
                <a:cs typeface="Trebuchet MS"/>
              </a:rPr>
              <a:t>controlled </a:t>
            </a:r>
            <a:r>
              <a:rPr sz="2600" spc="-360" dirty="0">
                <a:latin typeface="Trebuchet MS"/>
                <a:cs typeface="Trebuchet MS"/>
              </a:rPr>
              <a:t>/ </a:t>
            </a:r>
            <a:r>
              <a:rPr sz="2600" spc="-100" dirty="0">
                <a:latin typeface="Trebuchet MS"/>
                <a:cs typeface="Trebuchet MS"/>
              </a:rPr>
              <a:t>monitored </a:t>
            </a:r>
            <a:r>
              <a:rPr sz="2600" spc="-105" dirty="0">
                <a:latin typeface="Trebuchet MS"/>
                <a:cs typeface="Trebuchet MS"/>
              </a:rPr>
              <a:t>by  </a:t>
            </a:r>
            <a:r>
              <a:rPr sz="2600" spc="-165" dirty="0">
                <a:latin typeface="Trebuchet MS"/>
                <a:cs typeface="Trebuchet MS"/>
              </a:rPr>
              <a:t>Jenkins.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2988" y="323291"/>
            <a:ext cx="29794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45" dirty="0">
                <a:latin typeface="Trebuchet MS"/>
                <a:cs typeface="Trebuchet MS"/>
              </a:rPr>
              <a:t>Slave </a:t>
            </a:r>
            <a:r>
              <a:rPr b="1" spc="170" dirty="0">
                <a:latin typeface="Trebuchet MS"/>
                <a:cs typeface="Trebuchet MS"/>
              </a:rPr>
              <a:t>/</a:t>
            </a:r>
            <a:r>
              <a:rPr b="1" spc="-495" dirty="0">
                <a:latin typeface="Trebuchet MS"/>
                <a:cs typeface="Trebuchet MS"/>
              </a:rPr>
              <a:t> </a:t>
            </a:r>
            <a:r>
              <a:rPr b="1" spc="-170" dirty="0">
                <a:latin typeface="Trebuchet MS"/>
                <a:cs typeface="Trebuchet MS"/>
              </a:rPr>
              <a:t>Node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82662"/>
            <a:ext cx="7929880" cy="230314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0" dirty="0">
                <a:latin typeface="Trebuchet MS"/>
                <a:cs typeface="Trebuchet MS"/>
              </a:rPr>
              <a:t>Slaves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are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computers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that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are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set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up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to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build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20" dirty="0">
                <a:latin typeface="Trebuchet MS"/>
                <a:cs typeface="Trebuchet MS"/>
              </a:rPr>
              <a:t>projects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for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55" dirty="0">
                <a:latin typeface="Trebuchet MS"/>
                <a:cs typeface="Trebuchet MS"/>
              </a:rPr>
              <a:t>master.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20" dirty="0">
                <a:latin typeface="Trebuchet MS"/>
                <a:cs typeface="Trebuchet MS"/>
              </a:rPr>
              <a:t>Jenkins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runs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separate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program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30" dirty="0">
                <a:latin typeface="Trebuchet MS"/>
                <a:cs typeface="Trebuchet MS"/>
              </a:rPr>
              <a:t>called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"slave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agent"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35" dirty="0">
                <a:latin typeface="Trebuchet MS"/>
                <a:cs typeface="Trebuchet MS"/>
              </a:rPr>
              <a:t>on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20" dirty="0">
                <a:latin typeface="Trebuchet MS"/>
                <a:cs typeface="Trebuchet MS"/>
              </a:rPr>
              <a:t>slaves.</a:t>
            </a:r>
            <a:endParaRPr sz="22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30" dirty="0">
                <a:latin typeface="Trebuchet MS"/>
                <a:cs typeface="Trebuchet MS"/>
              </a:rPr>
              <a:t>When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slaves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are</a:t>
            </a:r>
            <a:r>
              <a:rPr sz="2200" spc="-15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registered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to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50" dirty="0">
                <a:latin typeface="Trebuchet MS"/>
                <a:cs typeface="Trebuchet MS"/>
              </a:rPr>
              <a:t>master,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master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starts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distributing  </a:t>
            </a:r>
            <a:r>
              <a:rPr sz="2200" spc="-80" dirty="0">
                <a:latin typeface="Trebuchet MS"/>
                <a:cs typeface="Trebuchet MS"/>
              </a:rPr>
              <a:t>loads </a:t>
            </a:r>
            <a:r>
              <a:rPr sz="2200" spc="-90" dirty="0">
                <a:latin typeface="Trebuchet MS"/>
                <a:cs typeface="Trebuchet MS"/>
              </a:rPr>
              <a:t>to</a:t>
            </a:r>
            <a:r>
              <a:rPr sz="2200" spc="-254" dirty="0">
                <a:latin typeface="Trebuchet MS"/>
                <a:cs typeface="Trebuchet MS"/>
              </a:rPr>
              <a:t> </a:t>
            </a:r>
            <a:r>
              <a:rPr sz="2200" spc="-120" dirty="0">
                <a:latin typeface="Trebuchet MS"/>
                <a:cs typeface="Trebuchet MS"/>
              </a:rPr>
              <a:t>slaves.</a:t>
            </a:r>
            <a:endParaRPr sz="2200">
              <a:latin typeface="Trebuchet MS"/>
              <a:cs typeface="Trebuchet MS"/>
            </a:endParaRPr>
          </a:p>
          <a:p>
            <a:pPr marL="355600" marR="186055" indent="-3429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latin typeface="Trebuchet MS"/>
                <a:cs typeface="Trebuchet MS"/>
              </a:rPr>
              <a:t>Node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is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used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to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30" dirty="0">
                <a:latin typeface="Trebuchet MS"/>
                <a:cs typeface="Trebuchet MS"/>
              </a:rPr>
              <a:t>refer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to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35" dirty="0">
                <a:latin typeface="Trebuchet MS"/>
                <a:cs typeface="Trebuchet MS"/>
              </a:rPr>
              <a:t>all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machines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that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are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part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of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20" dirty="0">
                <a:latin typeface="Trebuchet MS"/>
                <a:cs typeface="Trebuchet MS"/>
              </a:rPr>
              <a:t>Jenkins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30" dirty="0">
                <a:latin typeface="Trebuchet MS"/>
                <a:cs typeface="Trebuchet MS"/>
              </a:rPr>
              <a:t>grid,  </a:t>
            </a:r>
            <a:r>
              <a:rPr sz="2200" spc="-95" dirty="0">
                <a:latin typeface="Trebuchet MS"/>
                <a:cs typeface="Trebuchet MS"/>
              </a:rPr>
              <a:t>slaves </a:t>
            </a:r>
            <a:r>
              <a:rPr sz="2200" spc="-80" dirty="0">
                <a:latin typeface="Trebuchet MS"/>
                <a:cs typeface="Trebuchet MS"/>
              </a:rPr>
              <a:t>and</a:t>
            </a:r>
            <a:r>
              <a:rPr sz="2200" spc="-245" dirty="0">
                <a:latin typeface="Trebuchet MS"/>
                <a:cs typeface="Trebuchet MS"/>
              </a:rPr>
              <a:t> </a:t>
            </a:r>
            <a:r>
              <a:rPr sz="2200" spc="-155" dirty="0">
                <a:latin typeface="Trebuchet MS"/>
                <a:cs typeface="Trebuchet MS"/>
              </a:rPr>
              <a:t>master.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0491" y="834873"/>
            <a:ext cx="5249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Continuous</a:t>
            </a:r>
            <a:r>
              <a:rPr spc="-370" dirty="0"/>
              <a:t> </a:t>
            </a:r>
            <a:r>
              <a:rPr spc="-190" dirty="0"/>
              <a:t>Integration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85543" y="1830031"/>
            <a:ext cx="5733415" cy="112649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5" dirty="0">
                <a:latin typeface="Trebuchet MS"/>
                <a:cs typeface="Trebuchet MS"/>
              </a:rPr>
              <a:t>What </a:t>
            </a:r>
            <a:r>
              <a:rPr sz="2000" spc="-70" dirty="0">
                <a:latin typeface="Trebuchet MS"/>
                <a:cs typeface="Trebuchet MS"/>
              </a:rPr>
              <a:t>is </a:t>
            </a:r>
            <a:r>
              <a:rPr sz="2000" spc="-65" dirty="0">
                <a:latin typeface="Trebuchet MS"/>
                <a:cs typeface="Trebuchet MS"/>
              </a:rPr>
              <a:t>Continuous</a:t>
            </a:r>
            <a:r>
              <a:rPr sz="2000" spc="-33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Integration?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35" dirty="0">
                <a:latin typeface="Trebuchet MS"/>
                <a:cs typeface="Trebuchet MS"/>
              </a:rPr>
              <a:t>Why </a:t>
            </a:r>
            <a:r>
              <a:rPr sz="2000" spc="-45" dirty="0">
                <a:latin typeface="Trebuchet MS"/>
                <a:cs typeface="Trebuchet MS"/>
              </a:rPr>
              <a:t>do </a:t>
            </a:r>
            <a:r>
              <a:rPr sz="2000" spc="-90" dirty="0">
                <a:latin typeface="Trebuchet MS"/>
                <a:cs typeface="Trebuchet MS"/>
              </a:rPr>
              <a:t>we </a:t>
            </a:r>
            <a:r>
              <a:rPr sz="2000" spc="-80" dirty="0">
                <a:latin typeface="Trebuchet MS"/>
                <a:cs typeface="Trebuchet MS"/>
              </a:rPr>
              <a:t>need</a:t>
            </a:r>
            <a:r>
              <a:rPr sz="2000" spc="-459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Trebuchet MS"/>
                <a:cs typeface="Trebuchet MS"/>
              </a:rPr>
              <a:t>it?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5" dirty="0">
                <a:latin typeface="Trebuchet MS"/>
                <a:cs typeface="Trebuchet MS"/>
              </a:rPr>
              <a:t>Different </a:t>
            </a:r>
            <a:r>
              <a:rPr sz="2000" spc="-60" dirty="0">
                <a:latin typeface="Trebuchet MS"/>
                <a:cs typeface="Trebuchet MS"/>
              </a:rPr>
              <a:t>phases </a:t>
            </a:r>
            <a:r>
              <a:rPr sz="2000" spc="-80" dirty="0">
                <a:latin typeface="Trebuchet MS"/>
                <a:cs typeface="Trebuchet MS"/>
              </a:rPr>
              <a:t>of </a:t>
            </a:r>
            <a:r>
              <a:rPr sz="2000" spc="-75" dirty="0">
                <a:latin typeface="Trebuchet MS"/>
                <a:cs typeface="Trebuchet MS"/>
              </a:rPr>
              <a:t>adopting </a:t>
            </a:r>
            <a:r>
              <a:rPr sz="2000" spc="-65" dirty="0">
                <a:latin typeface="Trebuchet MS"/>
                <a:cs typeface="Trebuchet MS"/>
              </a:rPr>
              <a:t>Continuous</a:t>
            </a:r>
            <a:r>
              <a:rPr sz="2000" spc="-45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Integration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2174" y="3288384"/>
            <a:ext cx="2459628" cy="7587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9840" y="323291"/>
            <a:ext cx="20447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390" dirty="0">
                <a:latin typeface="Trebuchet MS"/>
                <a:cs typeface="Trebuchet MS"/>
              </a:rPr>
              <a:t>E</a:t>
            </a:r>
            <a:r>
              <a:rPr b="1" spc="-475" dirty="0">
                <a:latin typeface="Trebuchet MS"/>
                <a:cs typeface="Trebuchet MS"/>
              </a:rPr>
              <a:t>x</a:t>
            </a:r>
            <a:r>
              <a:rPr b="1" spc="-320" dirty="0">
                <a:latin typeface="Trebuchet MS"/>
                <a:cs typeface="Trebuchet MS"/>
              </a:rPr>
              <a:t>e</a:t>
            </a:r>
            <a:r>
              <a:rPr b="1" spc="-420" dirty="0">
                <a:latin typeface="Trebuchet MS"/>
                <a:cs typeface="Trebuchet MS"/>
              </a:rPr>
              <a:t>c</a:t>
            </a:r>
            <a:r>
              <a:rPr b="1" spc="-245" dirty="0">
                <a:latin typeface="Trebuchet MS"/>
                <a:cs typeface="Trebuchet MS"/>
              </a:rPr>
              <a:t>u</a:t>
            </a:r>
            <a:r>
              <a:rPr b="1" spc="-260" dirty="0">
                <a:latin typeface="Trebuchet MS"/>
                <a:cs typeface="Trebuchet MS"/>
              </a:rPr>
              <a:t>t</a:t>
            </a:r>
            <a:r>
              <a:rPr b="1" spc="-130" dirty="0">
                <a:latin typeface="Trebuchet MS"/>
                <a:cs typeface="Trebuchet MS"/>
              </a:rPr>
              <a:t>o</a:t>
            </a:r>
            <a:r>
              <a:rPr b="1" spc="-320" dirty="0">
                <a:latin typeface="Trebuchet MS"/>
                <a:cs typeface="Trebuchet MS"/>
              </a:rPr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9565"/>
            <a:ext cx="7299325" cy="109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14" dirty="0">
                <a:latin typeface="Trebuchet MS"/>
                <a:cs typeface="Trebuchet MS"/>
              </a:rPr>
              <a:t>Executor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is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separate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stream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of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builds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to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be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run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35" dirty="0">
                <a:latin typeface="Trebuchet MS"/>
                <a:cs typeface="Trebuchet MS"/>
              </a:rPr>
              <a:t>on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node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in  </a:t>
            </a:r>
            <a:r>
              <a:rPr sz="2200" spc="-140" dirty="0">
                <a:latin typeface="Trebuchet MS"/>
                <a:cs typeface="Trebuchet MS"/>
              </a:rPr>
              <a:t>parallel.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25" dirty="0">
                <a:latin typeface="Trebuchet MS"/>
                <a:cs typeface="Trebuchet MS"/>
              </a:rPr>
              <a:t>A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50" dirty="0">
                <a:latin typeface="Trebuchet MS"/>
                <a:cs typeface="Trebuchet MS"/>
              </a:rPr>
              <a:t>Node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can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have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one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or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more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30" dirty="0">
                <a:latin typeface="Trebuchet MS"/>
                <a:cs typeface="Trebuchet MS"/>
              </a:rPr>
              <a:t>executors.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6362" y="323291"/>
            <a:ext cx="12109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04" dirty="0">
                <a:latin typeface="Trebuchet MS"/>
                <a:cs typeface="Trebuchet MS"/>
              </a:rPr>
              <a:t>B</a:t>
            </a:r>
            <a:r>
              <a:rPr b="1" spc="-195" dirty="0">
                <a:latin typeface="Trebuchet MS"/>
                <a:cs typeface="Trebuchet MS"/>
              </a:rPr>
              <a:t>u</a:t>
            </a:r>
            <a:r>
              <a:rPr b="1" spc="-220" dirty="0">
                <a:latin typeface="Trebuchet MS"/>
                <a:cs typeface="Trebuchet MS"/>
              </a:rPr>
              <a:t>ild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9565"/>
            <a:ext cx="48844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25" dirty="0">
                <a:latin typeface="Trebuchet MS"/>
                <a:cs typeface="Trebuchet MS"/>
              </a:rPr>
              <a:t>A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build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is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result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of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one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of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the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35" dirty="0">
                <a:latin typeface="Trebuchet MS"/>
                <a:cs typeface="Trebuchet MS"/>
              </a:rPr>
              <a:t>projects.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1750" y="323291"/>
            <a:ext cx="14598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310" dirty="0">
                <a:latin typeface="Trebuchet MS"/>
                <a:cs typeface="Trebuchet MS"/>
              </a:rPr>
              <a:t>P</a:t>
            </a:r>
            <a:r>
              <a:rPr b="1" spc="-165" dirty="0">
                <a:latin typeface="Trebuchet MS"/>
                <a:cs typeface="Trebuchet MS"/>
              </a:rPr>
              <a:t>l</a:t>
            </a:r>
            <a:r>
              <a:rPr b="1" spc="-240" dirty="0">
                <a:latin typeface="Trebuchet MS"/>
                <a:cs typeface="Trebuchet MS"/>
              </a:rPr>
              <a:t>u</a:t>
            </a:r>
            <a:r>
              <a:rPr b="1" spc="-125" dirty="0">
                <a:latin typeface="Trebuchet MS"/>
                <a:cs typeface="Trebuchet MS"/>
              </a:rPr>
              <a:t>g</a:t>
            </a:r>
            <a:r>
              <a:rPr b="1" spc="-245" dirty="0">
                <a:latin typeface="Trebuchet MS"/>
                <a:cs typeface="Trebuchet MS"/>
              </a:rPr>
              <a:t>i</a:t>
            </a:r>
            <a:r>
              <a:rPr b="1" spc="-240" dirty="0">
                <a:latin typeface="Trebuchet MS"/>
                <a:cs typeface="Trebuchet MS"/>
              </a:rPr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9565"/>
            <a:ext cx="7573009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25" dirty="0">
                <a:latin typeface="Trebuchet MS"/>
                <a:cs typeface="Trebuchet MS"/>
              </a:rPr>
              <a:t>A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20" dirty="0">
                <a:latin typeface="Trebuchet MS"/>
                <a:cs typeface="Trebuchet MS"/>
              </a:rPr>
              <a:t>Plugin,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45" dirty="0">
                <a:latin typeface="Trebuchet MS"/>
                <a:cs typeface="Trebuchet MS"/>
              </a:rPr>
              <a:t>like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plugins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35" dirty="0">
                <a:latin typeface="Trebuchet MS"/>
                <a:cs typeface="Trebuchet MS"/>
              </a:rPr>
              <a:t>on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any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other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20" dirty="0">
                <a:latin typeface="Trebuchet MS"/>
                <a:cs typeface="Trebuchet MS"/>
              </a:rPr>
              <a:t>system,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is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20" dirty="0">
                <a:latin typeface="Trebuchet MS"/>
                <a:cs typeface="Trebuchet MS"/>
              </a:rPr>
              <a:t>piece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of</a:t>
            </a:r>
            <a:r>
              <a:rPr sz="2200" spc="-150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software  </a:t>
            </a:r>
            <a:r>
              <a:rPr sz="2200" spc="-114" dirty="0">
                <a:latin typeface="Trebuchet MS"/>
                <a:cs typeface="Trebuchet MS"/>
              </a:rPr>
              <a:t>that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extends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the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core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functionality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of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the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core</a:t>
            </a:r>
            <a:r>
              <a:rPr sz="2200" spc="-145" dirty="0">
                <a:latin typeface="Trebuchet MS"/>
                <a:cs typeface="Trebuchet MS"/>
              </a:rPr>
              <a:t> </a:t>
            </a:r>
            <a:r>
              <a:rPr sz="2200" spc="-120" dirty="0">
                <a:latin typeface="Trebuchet MS"/>
                <a:cs typeface="Trebuchet MS"/>
              </a:rPr>
              <a:t>Jenkins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45" dirty="0">
                <a:latin typeface="Trebuchet MS"/>
                <a:cs typeface="Trebuchet MS"/>
              </a:rPr>
              <a:t>server.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0283" y="1341120"/>
            <a:ext cx="34283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0" dirty="0">
                <a:latin typeface="Trebuchet MS"/>
                <a:cs typeface="Trebuchet MS"/>
              </a:rPr>
              <a:t>Jenkins </a:t>
            </a:r>
            <a:r>
              <a:rPr sz="3200" b="1" spc="-65" dirty="0">
                <a:latin typeface="Trebuchet MS"/>
                <a:cs typeface="Trebuchet MS"/>
              </a:rPr>
              <a:t>UI</a:t>
            </a:r>
            <a:r>
              <a:rPr sz="3200" b="1" spc="-270" dirty="0">
                <a:latin typeface="Trebuchet MS"/>
                <a:cs typeface="Trebuchet MS"/>
              </a:rPr>
              <a:t> </a:t>
            </a:r>
            <a:r>
              <a:rPr sz="3200" b="1" spc="-185" dirty="0">
                <a:latin typeface="Trebuchet MS"/>
                <a:cs typeface="Trebuchet MS"/>
              </a:rPr>
              <a:t>Overview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2880" y="1341120"/>
            <a:ext cx="45446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25" dirty="0">
                <a:latin typeface="Trebuchet MS"/>
                <a:cs typeface="Trebuchet MS"/>
              </a:rPr>
              <a:t>Create </a:t>
            </a:r>
            <a:r>
              <a:rPr sz="3200" b="1" spc="-165" dirty="0">
                <a:latin typeface="Trebuchet MS"/>
                <a:cs typeface="Trebuchet MS"/>
              </a:rPr>
              <a:t>our </a:t>
            </a:r>
            <a:r>
              <a:rPr sz="3200" b="1" spc="-185" dirty="0">
                <a:latin typeface="Trebuchet MS"/>
                <a:cs typeface="Trebuchet MS"/>
              </a:rPr>
              <a:t>first </a:t>
            </a:r>
            <a:r>
              <a:rPr sz="3200" b="1" spc="-245" dirty="0">
                <a:latin typeface="Trebuchet MS"/>
                <a:cs typeface="Trebuchet MS"/>
              </a:rPr>
              <a:t>Jenkins</a:t>
            </a:r>
            <a:r>
              <a:rPr sz="3200" b="1" spc="-465" dirty="0">
                <a:latin typeface="Trebuchet MS"/>
                <a:cs typeface="Trebuchet MS"/>
              </a:rPr>
              <a:t> </a:t>
            </a:r>
            <a:r>
              <a:rPr sz="3200" b="1" spc="-295" dirty="0">
                <a:latin typeface="Trebuchet MS"/>
                <a:cs typeface="Trebuchet MS"/>
              </a:rPr>
              <a:t>Job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2989" y="1341120"/>
            <a:ext cx="39782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85" dirty="0"/>
              <a:t>Run </a:t>
            </a:r>
            <a:r>
              <a:rPr sz="3200" spc="-75" dirty="0"/>
              <a:t>our </a:t>
            </a:r>
            <a:r>
              <a:rPr sz="3200" spc="-175" dirty="0"/>
              <a:t>first </a:t>
            </a:r>
            <a:r>
              <a:rPr sz="3200" spc="-170" dirty="0"/>
              <a:t>Jenkins</a:t>
            </a:r>
            <a:r>
              <a:rPr sz="3200" spc="-690" dirty="0"/>
              <a:t> </a:t>
            </a:r>
            <a:r>
              <a:rPr sz="3200" spc="-185" dirty="0"/>
              <a:t>job</a:t>
            </a:r>
            <a:endParaRPr sz="3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623" y="1341120"/>
            <a:ext cx="47536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0" dirty="0"/>
              <a:t>Install </a:t>
            </a:r>
            <a:r>
              <a:rPr sz="3200" spc="-175" dirty="0"/>
              <a:t>GIT </a:t>
            </a:r>
            <a:r>
              <a:rPr sz="3200" spc="-105" dirty="0"/>
              <a:t>and </a:t>
            </a:r>
            <a:r>
              <a:rPr sz="3200" spc="-130" dirty="0"/>
              <a:t>GitHub</a:t>
            </a:r>
            <a:r>
              <a:rPr sz="3200" spc="-565" dirty="0"/>
              <a:t> </a:t>
            </a:r>
            <a:r>
              <a:rPr sz="3200" spc="-120" dirty="0"/>
              <a:t>plugin</a:t>
            </a:r>
            <a:endParaRPr sz="3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010" y="1341120"/>
            <a:ext cx="46501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0" dirty="0"/>
              <a:t>Install </a:t>
            </a:r>
            <a:r>
              <a:rPr sz="3200" spc="-105" dirty="0"/>
              <a:t>and </a:t>
            </a:r>
            <a:r>
              <a:rPr sz="3200" spc="-135" dirty="0"/>
              <a:t>Configure</a:t>
            </a:r>
            <a:r>
              <a:rPr sz="3200" spc="-500" dirty="0"/>
              <a:t> </a:t>
            </a:r>
            <a:r>
              <a:rPr sz="3200" spc="-25" dirty="0"/>
              <a:t>Maven</a:t>
            </a:r>
            <a:endParaRPr sz="3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7587" y="396062"/>
            <a:ext cx="41694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20" dirty="0">
                <a:latin typeface="Trebuchet MS"/>
                <a:cs typeface="Trebuchet MS"/>
              </a:rPr>
              <a:t>What </a:t>
            </a:r>
            <a:r>
              <a:rPr sz="3500" b="1" spc="-155" dirty="0">
                <a:latin typeface="Trebuchet MS"/>
                <a:cs typeface="Trebuchet MS"/>
              </a:rPr>
              <a:t>does </a:t>
            </a:r>
            <a:r>
              <a:rPr sz="3500" b="1" spc="-85" dirty="0">
                <a:latin typeface="Trebuchet MS"/>
                <a:cs typeface="Trebuchet MS"/>
              </a:rPr>
              <a:t>Maven</a:t>
            </a:r>
            <a:r>
              <a:rPr sz="3500" b="1" spc="-595" dirty="0">
                <a:latin typeface="Trebuchet MS"/>
                <a:cs typeface="Trebuchet MS"/>
              </a:rPr>
              <a:t> </a:t>
            </a:r>
            <a:r>
              <a:rPr sz="3500" b="1" spc="-55" dirty="0">
                <a:latin typeface="Trebuchet MS"/>
                <a:cs typeface="Trebuchet MS"/>
              </a:rPr>
              <a:t>do?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269174"/>
            <a:ext cx="6178550" cy="9398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20" dirty="0">
                <a:latin typeface="Trebuchet MS"/>
                <a:cs typeface="Trebuchet MS"/>
              </a:rPr>
              <a:t>Maven</a:t>
            </a:r>
            <a:r>
              <a:rPr sz="2500" spc="-200" dirty="0">
                <a:latin typeface="Trebuchet MS"/>
                <a:cs typeface="Trebuchet MS"/>
              </a:rPr>
              <a:t> </a:t>
            </a:r>
            <a:r>
              <a:rPr sz="2500" spc="-100" dirty="0">
                <a:latin typeface="Trebuchet MS"/>
                <a:cs typeface="Trebuchet MS"/>
              </a:rPr>
              <a:t>describes</a:t>
            </a:r>
            <a:r>
              <a:rPr sz="2500" spc="-195" dirty="0">
                <a:latin typeface="Trebuchet MS"/>
                <a:cs typeface="Trebuchet MS"/>
              </a:rPr>
              <a:t> </a:t>
            </a:r>
            <a:r>
              <a:rPr sz="2500" spc="-60" dirty="0">
                <a:latin typeface="Trebuchet MS"/>
                <a:cs typeface="Trebuchet MS"/>
              </a:rPr>
              <a:t>how</a:t>
            </a:r>
            <a:r>
              <a:rPr sz="2500" spc="-190" dirty="0">
                <a:latin typeface="Trebuchet MS"/>
                <a:cs typeface="Trebuchet MS"/>
              </a:rPr>
              <a:t> </a:t>
            </a:r>
            <a:r>
              <a:rPr sz="2500" spc="-110" dirty="0">
                <a:latin typeface="Trebuchet MS"/>
                <a:cs typeface="Trebuchet MS"/>
              </a:rPr>
              <a:t>the</a:t>
            </a:r>
            <a:r>
              <a:rPr sz="2500" spc="-195" dirty="0">
                <a:latin typeface="Trebuchet MS"/>
                <a:cs typeface="Trebuchet MS"/>
              </a:rPr>
              <a:t> </a:t>
            </a:r>
            <a:r>
              <a:rPr sz="2500" spc="-110" dirty="0">
                <a:latin typeface="Trebuchet MS"/>
                <a:cs typeface="Trebuchet MS"/>
              </a:rPr>
              <a:t>software</a:t>
            </a:r>
            <a:r>
              <a:rPr sz="2500" spc="-185" dirty="0">
                <a:latin typeface="Trebuchet MS"/>
                <a:cs typeface="Trebuchet MS"/>
              </a:rPr>
              <a:t> </a:t>
            </a:r>
            <a:r>
              <a:rPr sz="2500" spc="-90" dirty="0">
                <a:latin typeface="Trebuchet MS"/>
                <a:cs typeface="Trebuchet MS"/>
              </a:rPr>
              <a:t>is</a:t>
            </a:r>
            <a:r>
              <a:rPr sz="2500" spc="-200" dirty="0">
                <a:latin typeface="Trebuchet MS"/>
                <a:cs typeface="Trebuchet MS"/>
              </a:rPr>
              <a:t> </a:t>
            </a:r>
            <a:r>
              <a:rPr sz="2500" spc="-150" dirty="0">
                <a:latin typeface="Trebuchet MS"/>
                <a:cs typeface="Trebuchet MS"/>
              </a:rPr>
              <a:t>built.</a:t>
            </a:r>
            <a:endParaRPr sz="25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20" dirty="0">
                <a:latin typeface="Trebuchet MS"/>
                <a:cs typeface="Trebuchet MS"/>
              </a:rPr>
              <a:t>Maven </a:t>
            </a:r>
            <a:r>
              <a:rPr sz="2500" spc="-100" dirty="0">
                <a:latin typeface="Trebuchet MS"/>
                <a:cs typeface="Trebuchet MS"/>
              </a:rPr>
              <a:t>describes </a:t>
            </a:r>
            <a:r>
              <a:rPr sz="2500" spc="-110" dirty="0">
                <a:latin typeface="Trebuchet MS"/>
                <a:cs typeface="Trebuchet MS"/>
              </a:rPr>
              <a:t>the </a:t>
            </a:r>
            <a:r>
              <a:rPr sz="2500" spc="-160" dirty="0">
                <a:latin typeface="Trebuchet MS"/>
                <a:cs typeface="Trebuchet MS"/>
              </a:rPr>
              <a:t>project’s</a:t>
            </a:r>
            <a:r>
              <a:rPr sz="2500" spc="-575" dirty="0">
                <a:latin typeface="Trebuchet MS"/>
                <a:cs typeface="Trebuchet MS"/>
              </a:rPr>
              <a:t> </a:t>
            </a:r>
            <a:r>
              <a:rPr sz="2500" spc="-114" dirty="0">
                <a:latin typeface="Trebuchet MS"/>
                <a:cs typeface="Trebuchet MS"/>
              </a:rPr>
              <a:t>dependencies.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02343" y="323291"/>
            <a:ext cx="3538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Java </a:t>
            </a:r>
            <a:r>
              <a:rPr spc="-180" dirty="0"/>
              <a:t>Build</a:t>
            </a:r>
            <a:r>
              <a:rPr spc="-360" dirty="0"/>
              <a:t> </a:t>
            </a:r>
            <a:r>
              <a:rPr spc="-245" dirty="0"/>
              <a:t>Tools</a:t>
            </a:r>
          </a:p>
        </p:txBody>
      </p:sp>
      <p:sp>
        <p:nvSpPr>
          <p:cNvPr id="4" name="object 4"/>
          <p:cNvSpPr/>
          <p:nvPr/>
        </p:nvSpPr>
        <p:spPr>
          <a:xfrm>
            <a:off x="1103505" y="1980016"/>
            <a:ext cx="2890391" cy="7313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11295" y="2572524"/>
            <a:ext cx="2530894" cy="1565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06750" y="1346646"/>
            <a:ext cx="4379709" cy="1170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1193" y="580237"/>
            <a:ext cx="4179245" cy="3207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55310" y="1367460"/>
            <a:ext cx="3601720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46863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500" spc="-60" dirty="0">
                <a:latin typeface="Trebuchet MS"/>
                <a:cs typeface="Trebuchet MS"/>
              </a:rPr>
              <a:t>Developers </a:t>
            </a:r>
            <a:r>
              <a:rPr sz="1500" spc="-70" dirty="0">
                <a:latin typeface="Trebuchet MS"/>
                <a:cs typeface="Trebuchet MS"/>
              </a:rPr>
              <a:t>commit code </a:t>
            </a:r>
            <a:r>
              <a:rPr sz="1500" spc="-65" dirty="0">
                <a:latin typeface="Trebuchet MS"/>
                <a:cs typeface="Trebuchet MS"/>
              </a:rPr>
              <a:t>to </a:t>
            </a:r>
            <a:r>
              <a:rPr sz="1500" spc="-70" dirty="0">
                <a:latin typeface="Trebuchet MS"/>
                <a:cs typeface="Trebuchet MS"/>
              </a:rPr>
              <a:t>a</a:t>
            </a:r>
            <a:r>
              <a:rPr sz="1500" spc="-335" dirty="0">
                <a:latin typeface="Trebuchet MS"/>
                <a:cs typeface="Trebuchet MS"/>
              </a:rPr>
              <a:t> </a:t>
            </a:r>
            <a:r>
              <a:rPr sz="1500" spc="-60" dirty="0">
                <a:latin typeface="Trebuchet MS"/>
                <a:cs typeface="Trebuchet MS"/>
              </a:rPr>
              <a:t>shared  repository </a:t>
            </a:r>
            <a:r>
              <a:rPr sz="1500" spc="-30" dirty="0">
                <a:latin typeface="Trebuchet MS"/>
                <a:cs typeface="Trebuchet MS"/>
              </a:rPr>
              <a:t>on </a:t>
            </a:r>
            <a:r>
              <a:rPr sz="1500" spc="-70" dirty="0">
                <a:latin typeface="Trebuchet MS"/>
                <a:cs typeface="Trebuchet MS"/>
              </a:rPr>
              <a:t>a regular</a:t>
            </a:r>
            <a:r>
              <a:rPr sz="1500" spc="-325" dirty="0">
                <a:latin typeface="Trebuchet MS"/>
                <a:cs typeface="Trebuchet MS"/>
              </a:rPr>
              <a:t> </a:t>
            </a:r>
            <a:r>
              <a:rPr sz="1500" spc="-75" dirty="0">
                <a:latin typeface="Trebuchet MS"/>
                <a:cs typeface="Trebuchet MS"/>
              </a:rPr>
              <a:t>basis.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298450" marR="5080" indent="-285750" algn="just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sz="1500" spc="-60" dirty="0">
                <a:latin typeface="Trebuchet MS"/>
                <a:cs typeface="Trebuchet MS"/>
              </a:rPr>
              <a:t>Version</a:t>
            </a:r>
            <a:r>
              <a:rPr sz="1500" spc="-130" dirty="0">
                <a:latin typeface="Trebuchet MS"/>
                <a:cs typeface="Trebuchet MS"/>
              </a:rPr>
              <a:t> </a:t>
            </a:r>
            <a:r>
              <a:rPr sz="1500" spc="-70" dirty="0">
                <a:latin typeface="Trebuchet MS"/>
                <a:cs typeface="Trebuchet MS"/>
              </a:rPr>
              <a:t>control</a:t>
            </a:r>
            <a:r>
              <a:rPr sz="1500" spc="-120" dirty="0">
                <a:latin typeface="Trebuchet MS"/>
                <a:cs typeface="Trebuchet MS"/>
              </a:rPr>
              <a:t> </a:t>
            </a:r>
            <a:r>
              <a:rPr sz="1500" spc="-70" dirty="0">
                <a:latin typeface="Trebuchet MS"/>
                <a:cs typeface="Trebuchet MS"/>
              </a:rPr>
              <a:t>system</a:t>
            </a:r>
            <a:r>
              <a:rPr sz="1500" spc="-125" dirty="0">
                <a:latin typeface="Trebuchet MS"/>
                <a:cs typeface="Trebuchet MS"/>
              </a:rPr>
              <a:t> </a:t>
            </a:r>
            <a:r>
              <a:rPr sz="1500" spc="-50" dirty="0">
                <a:latin typeface="Trebuchet MS"/>
                <a:cs typeface="Trebuchet MS"/>
              </a:rPr>
              <a:t>is</a:t>
            </a:r>
            <a:r>
              <a:rPr sz="1500" spc="-120" dirty="0">
                <a:latin typeface="Trebuchet MS"/>
                <a:cs typeface="Trebuchet MS"/>
              </a:rPr>
              <a:t> </a:t>
            </a:r>
            <a:r>
              <a:rPr sz="1500" spc="-60" dirty="0">
                <a:latin typeface="Trebuchet MS"/>
                <a:cs typeface="Trebuchet MS"/>
              </a:rPr>
              <a:t>being</a:t>
            </a:r>
            <a:r>
              <a:rPr sz="1500" spc="-135" dirty="0">
                <a:latin typeface="Trebuchet MS"/>
                <a:cs typeface="Trebuchet MS"/>
              </a:rPr>
              <a:t> </a:t>
            </a:r>
            <a:r>
              <a:rPr sz="1500" spc="-70" dirty="0">
                <a:latin typeface="Trebuchet MS"/>
                <a:cs typeface="Trebuchet MS"/>
              </a:rPr>
              <a:t>monitored.  </a:t>
            </a:r>
            <a:r>
              <a:rPr sz="1500" spc="-25" dirty="0">
                <a:latin typeface="Trebuchet MS"/>
                <a:cs typeface="Trebuchet MS"/>
              </a:rPr>
              <a:t>When</a:t>
            </a:r>
            <a:r>
              <a:rPr sz="1500" spc="-125" dirty="0">
                <a:latin typeface="Trebuchet MS"/>
                <a:cs typeface="Trebuchet MS"/>
              </a:rPr>
              <a:t> </a:t>
            </a:r>
            <a:r>
              <a:rPr sz="1500" spc="-70" dirty="0">
                <a:latin typeface="Trebuchet MS"/>
                <a:cs typeface="Trebuchet MS"/>
              </a:rPr>
              <a:t>a</a:t>
            </a:r>
            <a:r>
              <a:rPr sz="1500" spc="-130" dirty="0">
                <a:latin typeface="Trebuchet MS"/>
                <a:cs typeface="Trebuchet MS"/>
              </a:rPr>
              <a:t> </a:t>
            </a:r>
            <a:r>
              <a:rPr sz="1500" spc="-70" dirty="0">
                <a:latin typeface="Trebuchet MS"/>
                <a:cs typeface="Trebuchet MS"/>
              </a:rPr>
              <a:t>commit</a:t>
            </a:r>
            <a:r>
              <a:rPr sz="1500" spc="-120" dirty="0">
                <a:latin typeface="Trebuchet MS"/>
                <a:cs typeface="Trebuchet MS"/>
              </a:rPr>
              <a:t> </a:t>
            </a:r>
            <a:r>
              <a:rPr sz="1500" spc="-50" dirty="0">
                <a:latin typeface="Trebuchet MS"/>
                <a:cs typeface="Trebuchet MS"/>
              </a:rPr>
              <a:t>is</a:t>
            </a:r>
            <a:r>
              <a:rPr sz="1500" spc="-120" dirty="0">
                <a:latin typeface="Trebuchet MS"/>
                <a:cs typeface="Trebuchet MS"/>
              </a:rPr>
              <a:t> </a:t>
            </a:r>
            <a:r>
              <a:rPr sz="1500" spc="-95" dirty="0">
                <a:latin typeface="Trebuchet MS"/>
                <a:cs typeface="Trebuchet MS"/>
              </a:rPr>
              <a:t>detected,</a:t>
            </a:r>
            <a:r>
              <a:rPr sz="1500" spc="-120" dirty="0">
                <a:latin typeface="Trebuchet MS"/>
                <a:cs typeface="Trebuchet MS"/>
              </a:rPr>
              <a:t> </a:t>
            </a:r>
            <a:r>
              <a:rPr sz="1500" spc="-70" dirty="0">
                <a:latin typeface="Trebuchet MS"/>
                <a:cs typeface="Trebuchet MS"/>
              </a:rPr>
              <a:t>a</a:t>
            </a:r>
            <a:r>
              <a:rPr sz="1500" spc="-130" dirty="0">
                <a:latin typeface="Trebuchet MS"/>
                <a:cs typeface="Trebuchet MS"/>
              </a:rPr>
              <a:t> </a:t>
            </a:r>
            <a:r>
              <a:rPr sz="1500" spc="-65" dirty="0">
                <a:latin typeface="Trebuchet MS"/>
                <a:cs typeface="Trebuchet MS"/>
              </a:rPr>
              <a:t>build</a:t>
            </a:r>
            <a:r>
              <a:rPr sz="1500" spc="-125" dirty="0">
                <a:latin typeface="Trebuchet MS"/>
                <a:cs typeface="Trebuchet MS"/>
              </a:rPr>
              <a:t> </a:t>
            </a:r>
            <a:r>
              <a:rPr sz="1500" spc="-80" dirty="0">
                <a:latin typeface="Trebuchet MS"/>
                <a:cs typeface="Trebuchet MS"/>
              </a:rPr>
              <a:t>will</a:t>
            </a:r>
            <a:r>
              <a:rPr sz="1500" spc="-110" dirty="0">
                <a:latin typeface="Trebuchet MS"/>
                <a:cs typeface="Trebuchet MS"/>
              </a:rPr>
              <a:t> </a:t>
            </a:r>
            <a:r>
              <a:rPr sz="1500" spc="-65" dirty="0">
                <a:latin typeface="Trebuchet MS"/>
                <a:cs typeface="Trebuchet MS"/>
              </a:rPr>
              <a:t>be  </a:t>
            </a:r>
            <a:r>
              <a:rPr sz="1500" spc="-70" dirty="0">
                <a:latin typeface="Trebuchet MS"/>
                <a:cs typeface="Trebuchet MS"/>
              </a:rPr>
              <a:t>triggered</a:t>
            </a:r>
            <a:r>
              <a:rPr sz="1500" spc="-125" dirty="0">
                <a:latin typeface="Trebuchet MS"/>
                <a:cs typeface="Trebuchet MS"/>
              </a:rPr>
              <a:t> </a:t>
            </a:r>
            <a:r>
              <a:rPr sz="1500" spc="-95" dirty="0">
                <a:latin typeface="Trebuchet MS"/>
                <a:cs typeface="Trebuchet MS"/>
              </a:rPr>
              <a:t>automatically.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298450" marR="9525" indent="-285750" algn="just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sz="1500" spc="-75" dirty="0">
                <a:latin typeface="Trebuchet MS"/>
                <a:cs typeface="Trebuchet MS"/>
              </a:rPr>
              <a:t>If</a:t>
            </a:r>
            <a:r>
              <a:rPr sz="1500" spc="-114" dirty="0">
                <a:latin typeface="Trebuchet MS"/>
                <a:cs typeface="Trebuchet MS"/>
              </a:rPr>
              <a:t> </a:t>
            </a:r>
            <a:r>
              <a:rPr sz="1500" spc="-70" dirty="0">
                <a:latin typeface="Trebuchet MS"/>
                <a:cs typeface="Trebuchet MS"/>
              </a:rPr>
              <a:t>the</a:t>
            </a:r>
            <a:r>
              <a:rPr sz="1500" spc="-114" dirty="0">
                <a:latin typeface="Trebuchet MS"/>
                <a:cs typeface="Trebuchet MS"/>
              </a:rPr>
              <a:t> </a:t>
            </a:r>
            <a:r>
              <a:rPr sz="1500" spc="-65" dirty="0">
                <a:latin typeface="Trebuchet MS"/>
                <a:cs typeface="Trebuchet MS"/>
              </a:rPr>
              <a:t>build</a:t>
            </a:r>
            <a:r>
              <a:rPr sz="1500" spc="-120" dirty="0">
                <a:latin typeface="Trebuchet MS"/>
                <a:cs typeface="Trebuchet MS"/>
              </a:rPr>
              <a:t> </a:t>
            </a:r>
            <a:r>
              <a:rPr sz="1500" spc="-50" dirty="0">
                <a:latin typeface="Trebuchet MS"/>
                <a:cs typeface="Trebuchet MS"/>
              </a:rPr>
              <a:t>is</a:t>
            </a:r>
            <a:r>
              <a:rPr sz="1500" spc="-120" dirty="0">
                <a:latin typeface="Trebuchet MS"/>
                <a:cs typeface="Trebuchet MS"/>
              </a:rPr>
              <a:t> </a:t>
            </a:r>
            <a:r>
              <a:rPr sz="1500" spc="-50" dirty="0">
                <a:latin typeface="Trebuchet MS"/>
                <a:cs typeface="Trebuchet MS"/>
              </a:rPr>
              <a:t>not</a:t>
            </a:r>
            <a:r>
              <a:rPr sz="1500" spc="-120" dirty="0">
                <a:latin typeface="Trebuchet MS"/>
                <a:cs typeface="Trebuchet MS"/>
              </a:rPr>
              <a:t> </a:t>
            </a:r>
            <a:r>
              <a:rPr sz="1500" spc="-85" dirty="0">
                <a:latin typeface="Trebuchet MS"/>
                <a:cs typeface="Trebuchet MS"/>
              </a:rPr>
              <a:t>green,</a:t>
            </a:r>
            <a:r>
              <a:rPr sz="1500" spc="-120" dirty="0">
                <a:latin typeface="Trebuchet MS"/>
                <a:cs typeface="Trebuchet MS"/>
              </a:rPr>
              <a:t> </a:t>
            </a:r>
            <a:r>
              <a:rPr sz="1500" spc="-65" dirty="0">
                <a:latin typeface="Trebuchet MS"/>
                <a:cs typeface="Trebuchet MS"/>
              </a:rPr>
              <a:t>developers</a:t>
            </a:r>
            <a:r>
              <a:rPr sz="1500" spc="-120" dirty="0">
                <a:latin typeface="Trebuchet MS"/>
                <a:cs typeface="Trebuchet MS"/>
              </a:rPr>
              <a:t> </a:t>
            </a:r>
            <a:r>
              <a:rPr sz="1500" spc="-80" dirty="0">
                <a:latin typeface="Trebuchet MS"/>
                <a:cs typeface="Trebuchet MS"/>
              </a:rPr>
              <a:t>will</a:t>
            </a:r>
            <a:r>
              <a:rPr sz="1500" spc="-110" dirty="0">
                <a:latin typeface="Trebuchet MS"/>
                <a:cs typeface="Trebuchet MS"/>
              </a:rPr>
              <a:t> </a:t>
            </a:r>
            <a:r>
              <a:rPr sz="1500" spc="-65" dirty="0">
                <a:latin typeface="Trebuchet MS"/>
                <a:cs typeface="Trebuchet MS"/>
              </a:rPr>
              <a:t>be  </a:t>
            </a:r>
            <a:r>
              <a:rPr sz="1500" spc="-70" dirty="0">
                <a:latin typeface="Trebuchet MS"/>
                <a:cs typeface="Trebuchet MS"/>
              </a:rPr>
              <a:t>notified</a:t>
            </a:r>
            <a:r>
              <a:rPr sz="1500" spc="-125" dirty="0">
                <a:latin typeface="Trebuchet MS"/>
                <a:cs typeface="Trebuchet MS"/>
              </a:rPr>
              <a:t> </a:t>
            </a:r>
            <a:r>
              <a:rPr sz="1500" spc="-90" dirty="0">
                <a:latin typeface="Trebuchet MS"/>
                <a:cs typeface="Trebuchet MS"/>
              </a:rPr>
              <a:t>immediately.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84368" y="757428"/>
            <a:ext cx="3076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5" dirty="0">
                <a:latin typeface="Trebuchet MS"/>
                <a:cs typeface="Trebuchet MS"/>
              </a:rPr>
              <a:t>What </a:t>
            </a:r>
            <a:r>
              <a:rPr sz="1800" b="1" spc="-85" dirty="0">
                <a:latin typeface="Trebuchet MS"/>
                <a:cs typeface="Trebuchet MS"/>
              </a:rPr>
              <a:t>is </a:t>
            </a:r>
            <a:r>
              <a:rPr sz="1800" b="1" spc="-100" dirty="0">
                <a:latin typeface="Trebuchet MS"/>
                <a:cs typeface="Trebuchet MS"/>
              </a:rPr>
              <a:t>Continuous</a:t>
            </a:r>
            <a:r>
              <a:rPr sz="1800" b="1" spc="-240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Integration?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1341120"/>
            <a:ext cx="7973695" cy="197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spc="-85" dirty="0"/>
              <a:t>Add </a:t>
            </a:r>
            <a:r>
              <a:rPr sz="3200" spc="-140" dirty="0"/>
              <a:t>the </a:t>
            </a:r>
            <a:r>
              <a:rPr sz="3200" spc="-114" dirty="0">
                <a:solidFill>
                  <a:srgbClr val="FF0000"/>
                </a:solidFill>
              </a:rPr>
              <a:t>bin </a:t>
            </a:r>
            <a:r>
              <a:rPr sz="3200" spc="-155" dirty="0"/>
              <a:t>directory </a:t>
            </a:r>
            <a:r>
              <a:rPr sz="3200" spc="-125" dirty="0"/>
              <a:t>of this </a:t>
            </a:r>
            <a:r>
              <a:rPr sz="3200" spc="-110" dirty="0"/>
              <a:t>new </a:t>
            </a:r>
            <a:r>
              <a:rPr sz="3200" spc="-155" dirty="0"/>
              <a:t>folder </a:t>
            </a:r>
            <a:r>
              <a:rPr sz="3200" spc="-130" dirty="0"/>
              <a:t>to </a:t>
            </a:r>
            <a:r>
              <a:rPr sz="3200" spc="-140" dirty="0"/>
              <a:t>the  </a:t>
            </a:r>
            <a:r>
              <a:rPr sz="3200" spc="-165" dirty="0">
                <a:solidFill>
                  <a:srgbClr val="FF0000"/>
                </a:solidFill>
              </a:rPr>
              <a:t>Path</a:t>
            </a:r>
            <a:r>
              <a:rPr sz="3200" spc="-240" dirty="0">
                <a:solidFill>
                  <a:srgbClr val="FF0000"/>
                </a:solidFill>
              </a:rPr>
              <a:t> </a:t>
            </a:r>
            <a:r>
              <a:rPr sz="3200" spc="-130" dirty="0"/>
              <a:t>environment</a:t>
            </a:r>
            <a:r>
              <a:rPr sz="3200" spc="-240" dirty="0"/>
              <a:t> </a:t>
            </a:r>
            <a:r>
              <a:rPr sz="3200" spc="-155" dirty="0"/>
              <a:t>variable</a:t>
            </a:r>
            <a:r>
              <a:rPr sz="3200" spc="-245" dirty="0"/>
              <a:t> </a:t>
            </a:r>
            <a:r>
              <a:rPr sz="3200" spc="-40" dirty="0"/>
              <a:t>so</a:t>
            </a:r>
            <a:r>
              <a:rPr sz="3200" spc="-245" dirty="0"/>
              <a:t> </a:t>
            </a:r>
            <a:r>
              <a:rPr sz="3200" spc="-160" dirty="0"/>
              <a:t>that</a:t>
            </a:r>
            <a:r>
              <a:rPr sz="3200" spc="-235" dirty="0"/>
              <a:t> </a:t>
            </a:r>
            <a:r>
              <a:rPr sz="3200" spc="-75" dirty="0"/>
              <a:t>our</a:t>
            </a:r>
            <a:r>
              <a:rPr sz="3200" spc="-245" dirty="0"/>
              <a:t> </a:t>
            </a:r>
            <a:r>
              <a:rPr sz="3200" spc="-135" dirty="0"/>
              <a:t>operating  </a:t>
            </a:r>
            <a:r>
              <a:rPr sz="3200" spc="-145" dirty="0"/>
              <a:t>system </a:t>
            </a:r>
            <a:r>
              <a:rPr sz="3200" spc="-90" dirty="0"/>
              <a:t>knows </a:t>
            </a:r>
            <a:r>
              <a:rPr sz="3200" spc="-135" dirty="0"/>
              <a:t>where </a:t>
            </a:r>
            <a:r>
              <a:rPr sz="3200" spc="-130" dirty="0"/>
              <a:t>to </a:t>
            </a:r>
            <a:r>
              <a:rPr sz="3200" spc="-140" dirty="0"/>
              <a:t>find </a:t>
            </a:r>
            <a:r>
              <a:rPr sz="3200" spc="-75" dirty="0"/>
              <a:t>our </a:t>
            </a:r>
            <a:r>
              <a:rPr sz="3200" spc="-140" dirty="0"/>
              <a:t>maven  </a:t>
            </a:r>
            <a:r>
              <a:rPr sz="3200" spc="-200" dirty="0"/>
              <a:t>executable.</a:t>
            </a:r>
            <a:endParaRPr sz="3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833" y="1341120"/>
            <a:ext cx="77393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35" dirty="0"/>
              <a:t>Configure </a:t>
            </a:r>
            <a:r>
              <a:rPr sz="3200" spc="-170" dirty="0"/>
              <a:t>Jenkins </a:t>
            </a:r>
            <a:r>
              <a:rPr sz="3200" spc="-150" dirty="0"/>
              <a:t>for </a:t>
            </a:r>
            <a:r>
              <a:rPr sz="3200" spc="-75" dirty="0"/>
              <a:t>our Maven-based</a:t>
            </a:r>
            <a:r>
              <a:rPr sz="3200" spc="-740" dirty="0"/>
              <a:t> </a:t>
            </a:r>
            <a:r>
              <a:rPr sz="3200" spc="-190" dirty="0"/>
              <a:t>project</a:t>
            </a:r>
            <a:endParaRPr sz="3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8554" y="1341120"/>
            <a:ext cx="73850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85" dirty="0"/>
              <a:t>Create </a:t>
            </a:r>
            <a:r>
              <a:rPr sz="3200" spc="-75" dirty="0"/>
              <a:t>our </a:t>
            </a:r>
            <a:r>
              <a:rPr sz="3200" spc="-175" dirty="0"/>
              <a:t>first </a:t>
            </a:r>
            <a:r>
              <a:rPr sz="3200" spc="-80" dirty="0"/>
              <a:t>Maven-based </a:t>
            </a:r>
            <a:r>
              <a:rPr sz="3200" spc="-170" dirty="0"/>
              <a:t>Jenkins</a:t>
            </a:r>
            <a:r>
              <a:rPr sz="3200" spc="-710" dirty="0"/>
              <a:t> </a:t>
            </a:r>
            <a:r>
              <a:rPr sz="3200" spc="-190" dirty="0"/>
              <a:t>project</a:t>
            </a:r>
            <a:endParaRPr sz="3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295" y="1341120"/>
            <a:ext cx="695388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85" dirty="0"/>
              <a:t>Run </a:t>
            </a:r>
            <a:r>
              <a:rPr sz="3200" spc="-75" dirty="0"/>
              <a:t>our </a:t>
            </a:r>
            <a:r>
              <a:rPr sz="3200" spc="-175" dirty="0"/>
              <a:t>first </a:t>
            </a:r>
            <a:r>
              <a:rPr sz="3200" spc="-80" dirty="0"/>
              <a:t>Maven-based</a:t>
            </a:r>
            <a:r>
              <a:rPr sz="3200" spc="-740" dirty="0"/>
              <a:t> </a:t>
            </a:r>
            <a:r>
              <a:rPr sz="3200" spc="-170" dirty="0"/>
              <a:t>Jenkins </a:t>
            </a:r>
            <a:r>
              <a:rPr sz="3200" spc="-190" dirty="0"/>
              <a:t>project</a:t>
            </a:r>
            <a:endParaRPr sz="3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5685" y="323291"/>
            <a:ext cx="45332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Maven </a:t>
            </a:r>
            <a:r>
              <a:rPr spc="-225" dirty="0"/>
              <a:t>pom.xml</a:t>
            </a:r>
            <a:r>
              <a:rPr spc="-705" dirty="0"/>
              <a:t> </a:t>
            </a:r>
            <a:r>
              <a:rPr spc="-260" dirty="0"/>
              <a:t>file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60760"/>
            <a:ext cx="6951980" cy="226504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100" dirty="0">
                <a:latin typeface="Trebuchet MS"/>
                <a:cs typeface="Trebuchet MS"/>
              </a:rPr>
              <a:t>Describe </a:t>
            </a:r>
            <a:r>
              <a:rPr sz="2500" spc="-110" dirty="0">
                <a:latin typeface="Trebuchet MS"/>
                <a:cs typeface="Trebuchet MS"/>
              </a:rPr>
              <a:t>the software </a:t>
            </a:r>
            <a:r>
              <a:rPr sz="2500" spc="-150" dirty="0">
                <a:latin typeface="Trebuchet MS"/>
                <a:cs typeface="Trebuchet MS"/>
              </a:rPr>
              <a:t>project </a:t>
            </a:r>
            <a:r>
              <a:rPr sz="2500" spc="-100" dirty="0">
                <a:latin typeface="Trebuchet MS"/>
                <a:cs typeface="Trebuchet MS"/>
              </a:rPr>
              <a:t>being </a:t>
            </a:r>
            <a:r>
              <a:rPr sz="2500" spc="-150" dirty="0">
                <a:latin typeface="Trebuchet MS"/>
                <a:cs typeface="Trebuchet MS"/>
              </a:rPr>
              <a:t>built,</a:t>
            </a:r>
            <a:r>
              <a:rPr sz="2500" spc="-550" dirty="0">
                <a:latin typeface="Trebuchet MS"/>
                <a:cs typeface="Trebuchet MS"/>
              </a:rPr>
              <a:t> </a:t>
            </a:r>
            <a:r>
              <a:rPr sz="2500" spc="-110" dirty="0">
                <a:latin typeface="Trebuchet MS"/>
                <a:cs typeface="Trebuchet MS"/>
              </a:rPr>
              <a:t>including</a:t>
            </a:r>
            <a:endParaRPr sz="2500">
              <a:latin typeface="Trebuchet MS"/>
              <a:cs typeface="Trebuchet MS"/>
            </a:endParaRPr>
          </a:p>
          <a:p>
            <a:pPr marL="755650" lvl="1" indent="-285750">
              <a:lnSpc>
                <a:spcPct val="100000"/>
              </a:lnSpc>
              <a:spcBef>
                <a:spcPts val="53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110" dirty="0">
                <a:latin typeface="Trebuchet MS"/>
                <a:cs typeface="Trebuchet MS"/>
              </a:rPr>
              <a:t>The </a:t>
            </a:r>
            <a:r>
              <a:rPr sz="2000" spc="-85" dirty="0">
                <a:latin typeface="Trebuchet MS"/>
                <a:cs typeface="Trebuchet MS"/>
              </a:rPr>
              <a:t>dependencies </a:t>
            </a:r>
            <a:r>
              <a:rPr sz="2000" spc="-35" dirty="0">
                <a:latin typeface="Trebuchet MS"/>
                <a:cs typeface="Trebuchet MS"/>
              </a:rPr>
              <a:t>on </a:t>
            </a:r>
            <a:r>
              <a:rPr sz="2000" spc="-75" dirty="0">
                <a:latin typeface="Trebuchet MS"/>
                <a:cs typeface="Trebuchet MS"/>
              </a:rPr>
              <a:t>other </a:t>
            </a:r>
            <a:r>
              <a:rPr sz="2000" spc="-110" dirty="0">
                <a:latin typeface="Trebuchet MS"/>
                <a:cs typeface="Trebuchet MS"/>
              </a:rPr>
              <a:t>external</a:t>
            </a:r>
            <a:r>
              <a:rPr sz="2000" spc="-44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modules.</a:t>
            </a:r>
            <a:endParaRPr sz="2000">
              <a:latin typeface="Trebuchet MS"/>
              <a:cs typeface="Trebuchet MS"/>
            </a:endParaRPr>
          </a:p>
          <a:p>
            <a:pPr marL="755650" lvl="1" indent="-285750">
              <a:lnSpc>
                <a:spcPct val="100000"/>
              </a:lnSpc>
              <a:spcBef>
                <a:spcPts val="46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110" dirty="0">
                <a:latin typeface="Trebuchet MS"/>
                <a:cs typeface="Trebuchet MS"/>
              </a:rPr>
              <a:t>The </a:t>
            </a:r>
            <a:r>
              <a:rPr sz="2000" spc="-95" dirty="0">
                <a:latin typeface="Trebuchet MS"/>
                <a:cs typeface="Trebuchet MS"/>
              </a:rPr>
              <a:t>directory</a:t>
            </a:r>
            <a:r>
              <a:rPr sz="2000" spc="-204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structures.</a:t>
            </a:r>
            <a:endParaRPr sz="2000">
              <a:latin typeface="Trebuchet MS"/>
              <a:cs typeface="Trebuchet MS"/>
            </a:endParaRPr>
          </a:p>
          <a:p>
            <a:pPr marL="755650" lvl="1" indent="-285750">
              <a:lnSpc>
                <a:spcPct val="100000"/>
              </a:lnSpc>
              <a:spcBef>
                <a:spcPts val="46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110" dirty="0">
                <a:latin typeface="Trebuchet MS"/>
                <a:cs typeface="Trebuchet MS"/>
              </a:rPr>
              <a:t>The </a:t>
            </a:r>
            <a:r>
              <a:rPr sz="2000" spc="-90" dirty="0">
                <a:latin typeface="Trebuchet MS"/>
                <a:cs typeface="Trebuchet MS"/>
              </a:rPr>
              <a:t>required</a:t>
            </a:r>
            <a:r>
              <a:rPr sz="2000" spc="-20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plugins.</a:t>
            </a:r>
            <a:endParaRPr sz="2000">
              <a:latin typeface="Trebuchet MS"/>
              <a:cs typeface="Trebuchet MS"/>
            </a:endParaRPr>
          </a:p>
          <a:p>
            <a:pPr marL="755650" marR="105410" lvl="1" indent="-285750">
              <a:lnSpc>
                <a:spcPct val="100000"/>
              </a:lnSpc>
              <a:spcBef>
                <a:spcPts val="50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110" dirty="0">
                <a:latin typeface="Trebuchet MS"/>
                <a:cs typeface="Trebuchet MS"/>
              </a:rPr>
              <a:t>The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predefined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targets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for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performing</a:t>
            </a:r>
            <a:r>
              <a:rPr sz="2000" spc="-16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certain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tasks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such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as  </a:t>
            </a:r>
            <a:r>
              <a:rPr sz="2000" spc="-90" dirty="0">
                <a:latin typeface="Trebuchet MS"/>
                <a:cs typeface="Trebuchet MS"/>
              </a:rPr>
              <a:t>compilation </a:t>
            </a:r>
            <a:r>
              <a:rPr sz="2000" spc="-70" dirty="0">
                <a:latin typeface="Trebuchet MS"/>
                <a:cs typeface="Trebuchet MS"/>
              </a:rPr>
              <a:t>and</a:t>
            </a:r>
            <a:r>
              <a:rPr sz="2000" spc="-22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packaging.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198" y="438417"/>
            <a:ext cx="63303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60" dirty="0"/>
              <a:t>Different </a:t>
            </a:r>
            <a:r>
              <a:rPr sz="3000" spc="-100" dirty="0"/>
              <a:t>Phases </a:t>
            </a:r>
            <a:r>
              <a:rPr sz="3000" spc="-120" dirty="0"/>
              <a:t>in </a:t>
            </a:r>
            <a:r>
              <a:rPr sz="3000" spc="-25" dirty="0"/>
              <a:t>Maven</a:t>
            </a:r>
            <a:r>
              <a:rPr sz="3000" spc="-650" dirty="0"/>
              <a:t> </a:t>
            </a:r>
            <a:r>
              <a:rPr sz="3000" spc="-120" dirty="0"/>
              <a:t>Build </a:t>
            </a:r>
            <a:r>
              <a:rPr sz="3000" spc="-204" dirty="0"/>
              <a:t>Lifecycle</a:t>
            </a:r>
            <a:endParaRPr sz="3000"/>
          </a:p>
        </p:txBody>
      </p:sp>
      <p:sp>
        <p:nvSpPr>
          <p:cNvPr id="9" name="object 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109600"/>
              </a:lnSpc>
              <a:spcBef>
                <a:spcPts val="300"/>
              </a:spcBef>
            </a:pPr>
            <a:r>
              <a:rPr spc="-55" dirty="0"/>
              <a:t>Run</a:t>
            </a:r>
            <a:r>
              <a:rPr spc="-130" dirty="0"/>
              <a:t> </a:t>
            </a:r>
            <a:r>
              <a:rPr spc="-75" dirty="0"/>
              <a:t>any</a:t>
            </a:r>
            <a:r>
              <a:rPr spc="-130" dirty="0"/>
              <a:t> </a:t>
            </a:r>
            <a:r>
              <a:rPr spc="-90" dirty="0"/>
              <a:t>checks</a:t>
            </a:r>
            <a:r>
              <a:rPr spc="-135" dirty="0"/>
              <a:t> </a:t>
            </a:r>
            <a:r>
              <a:rPr spc="-30" dirty="0"/>
              <a:t>on</a:t>
            </a:r>
            <a:r>
              <a:rPr spc="-120" dirty="0"/>
              <a:t> </a:t>
            </a:r>
            <a:r>
              <a:rPr spc="-75" dirty="0"/>
              <a:t>results</a:t>
            </a:r>
            <a:r>
              <a:rPr spc="-135" dirty="0"/>
              <a:t> </a:t>
            </a:r>
            <a:r>
              <a:rPr spc="-70" dirty="0"/>
              <a:t>of</a:t>
            </a:r>
            <a:r>
              <a:rPr spc="-125" dirty="0"/>
              <a:t> </a:t>
            </a:r>
            <a:r>
              <a:rPr spc="-85" dirty="0"/>
              <a:t>integration</a:t>
            </a:r>
            <a:r>
              <a:rPr spc="-120" dirty="0"/>
              <a:t> </a:t>
            </a:r>
            <a:r>
              <a:rPr spc="-85" dirty="0"/>
              <a:t>tests</a:t>
            </a:r>
            <a:r>
              <a:rPr spc="-135" dirty="0"/>
              <a:t> </a:t>
            </a:r>
            <a:r>
              <a:rPr spc="-75" dirty="0"/>
              <a:t>to</a:t>
            </a:r>
            <a:r>
              <a:rPr spc="-125" dirty="0"/>
              <a:t> </a:t>
            </a:r>
            <a:r>
              <a:rPr spc="-65" dirty="0"/>
              <a:t>ensure</a:t>
            </a:r>
            <a:r>
              <a:rPr spc="-125" dirty="0"/>
              <a:t> </a:t>
            </a:r>
            <a:r>
              <a:rPr spc="-85" dirty="0"/>
              <a:t>quality</a:t>
            </a:r>
            <a:r>
              <a:rPr spc="-130" dirty="0"/>
              <a:t> </a:t>
            </a:r>
            <a:r>
              <a:rPr spc="-100" dirty="0"/>
              <a:t>criteria</a:t>
            </a:r>
            <a:r>
              <a:rPr spc="-135" dirty="0"/>
              <a:t> </a:t>
            </a:r>
            <a:r>
              <a:rPr spc="-95" dirty="0"/>
              <a:t>are</a:t>
            </a:r>
            <a:r>
              <a:rPr spc="-130" dirty="0"/>
              <a:t> </a:t>
            </a:r>
            <a:r>
              <a:rPr spc="-120" dirty="0"/>
              <a:t>met.  </a:t>
            </a:r>
            <a:r>
              <a:rPr spc="-90" dirty="0"/>
              <a:t>Install </a:t>
            </a:r>
            <a:r>
              <a:rPr spc="-80" dirty="0"/>
              <a:t>the </a:t>
            </a:r>
            <a:r>
              <a:rPr spc="-95" dirty="0"/>
              <a:t>package </a:t>
            </a:r>
            <a:r>
              <a:rPr spc="-80" dirty="0"/>
              <a:t>into the </a:t>
            </a:r>
            <a:r>
              <a:rPr spc="-100" dirty="0"/>
              <a:t>local </a:t>
            </a:r>
            <a:r>
              <a:rPr spc="-95" dirty="0"/>
              <a:t>repository, </a:t>
            </a:r>
            <a:r>
              <a:rPr spc="-85" dirty="0"/>
              <a:t>for </a:t>
            </a:r>
            <a:r>
              <a:rPr spc="-55" dirty="0"/>
              <a:t>use as </a:t>
            </a:r>
            <a:r>
              <a:rPr spc="-85" dirty="0"/>
              <a:t>a </a:t>
            </a:r>
            <a:r>
              <a:rPr spc="-75" dirty="0"/>
              <a:t>dependency in </a:t>
            </a:r>
            <a:r>
              <a:rPr spc="-70" dirty="0"/>
              <a:t>other  </a:t>
            </a:r>
            <a:r>
              <a:rPr spc="-100" dirty="0"/>
              <a:t>projects</a:t>
            </a:r>
            <a:r>
              <a:rPr spc="-140" dirty="0"/>
              <a:t> </a:t>
            </a:r>
            <a:r>
              <a:rPr spc="-130" dirty="0"/>
              <a:t>locally.</a:t>
            </a:r>
          </a:p>
          <a:p>
            <a:pPr marL="12700" marR="833755">
              <a:lnSpc>
                <a:spcPct val="100000"/>
              </a:lnSpc>
              <a:spcBef>
                <a:spcPts val="440"/>
              </a:spcBef>
            </a:pPr>
            <a:r>
              <a:rPr spc="-70" dirty="0"/>
              <a:t>Copy</a:t>
            </a:r>
            <a:r>
              <a:rPr spc="-135" dirty="0"/>
              <a:t> </a:t>
            </a:r>
            <a:r>
              <a:rPr spc="-80" dirty="0"/>
              <a:t>the</a:t>
            </a:r>
            <a:r>
              <a:rPr spc="-120" dirty="0"/>
              <a:t> </a:t>
            </a:r>
            <a:r>
              <a:rPr spc="-95" dirty="0"/>
              <a:t>final</a:t>
            </a:r>
            <a:r>
              <a:rPr spc="-125" dirty="0"/>
              <a:t> </a:t>
            </a:r>
            <a:r>
              <a:rPr spc="-95" dirty="0"/>
              <a:t>package</a:t>
            </a:r>
            <a:r>
              <a:rPr spc="-120" dirty="0"/>
              <a:t> </a:t>
            </a:r>
            <a:r>
              <a:rPr spc="-75" dirty="0"/>
              <a:t>to</a:t>
            </a:r>
            <a:r>
              <a:rPr spc="-130" dirty="0"/>
              <a:t> </a:t>
            </a:r>
            <a:r>
              <a:rPr spc="-80" dirty="0"/>
              <a:t>the</a:t>
            </a:r>
            <a:r>
              <a:rPr spc="-120" dirty="0"/>
              <a:t> </a:t>
            </a:r>
            <a:r>
              <a:rPr spc="-85" dirty="0"/>
              <a:t>remote</a:t>
            </a:r>
            <a:r>
              <a:rPr spc="-120" dirty="0"/>
              <a:t> </a:t>
            </a:r>
            <a:r>
              <a:rPr spc="-70" dirty="0"/>
              <a:t>repository</a:t>
            </a:r>
            <a:r>
              <a:rPr spc="-130" dirty="0"/>
              <a:t> </a:t>
            </a:r>
            <a:r>
              <a:rPr spc="-85" dirty="0"/>
              <a:t>for</a:t>
            </a:r>
            <a:r>
              <a:rPr spc="-135" dirty="0"/>
              <a:t> </a:t>
            </a:r>
            <a:r>
              <a:rPr spc="-60" dirty="0"/>
              <a:t>sharing</a:t>
            </a:r>
            <a:r>
              <a:rPr spc="-125" dirty="0"/>
              <a:t> </a:t>
            </a:r>
            <a:r>
              <a:rPr spc="-80" dirty="0"/>
              <a:t>with</a:t>
            </a:r>
            <a:r>
              <a:rPr spc="-120" dirty="0"/>
              <a:t> </a:t>
            </a:r>
            <a:r>
              <a:rPr spc="-65" dirty="0"/>
              <a:t>other  </a:t>
            </a:r>
            <a:r>
              <a:rPr spc="-75" dirty="0"/>
              <a:t>developers </a:t>
            </a:r>
            <a:r>
              <a:rPr spc="-60" dirty="0"/>
              <a:t>and</a:t>
            </a:r>
            <a:r>
              <a:rPr spc="-185" dirty="0"/>
              <a:t> </a:t>
            </a:r>
            <a:r>
              <a:rPr spc="-110" dirty="0"/>
              <a:t>projects.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8" y="1353820"/>
            <a:ext cx="7576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sz="1800" b="1" spc="-105" dirty="0">
                <a:solidFill>
                  <a:srgbClr val="FF0000"/>
                </a:solidFill>
                <a:latin typeface="Trebuchet MS"/>
                <a:cs typeface="Trebuchet MS"/>
              </a:rPr>
              <a:t>validate	</a:t>
            </a:r>
            <a:r>
              <a:rPr sz="1800" spc="-105" dirty="0">
                <a:latin typeface="Trebuchet MS"/>
                <a:cs typeface="Trebuchet MS"/>
              </a:rPr>
              <a:t>Validate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project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is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correct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and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all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necessary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information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is</a:t>
            </a:r>
            <a:r>
              <a:rPr sz="1800" spc="-15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available.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38" y="1623910"/>
            <a:ext cx="775970" cy="68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400"/>
              </a:lnSpc>
              <a:spcBef>
                <a:spcPts val="100"/>
              </a:spcBef>
            </a:pPr>
            <a:r>
              <a:rPr sz="1800" b="1" spc="-185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1800" b="1" spc="-65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1800" b="1" spc="-85" dirty="0">
                <a:solidFill>
                  <a:srgbClr val="FF0000"/>
                </a:solidFill>
                <a:latin typeface="Trebuchet MS"/>
                <a:cs typeface="Trebuchet MS"/>
              </a:rPr>
              <a:t>m</a:t>
            </a:r>
            <a:r>
              <a:rPr sz="1800" b="1" spc="-90" dirty="0">
                <a:solidFill>
                  <a:srgbClr val="FF0000"/>
                </a:solidFill>
                <a:latin typeface="Trebuchet MS"/>
                <a:cs typeface="Trebuchet MS"/>
              </a:rPr>
              <a:t>p</a:t>
            </a:r>
            <a:r>
              <a:rPr sz="1800" b="1" spc="-105" dirty="0">
                <a:solidFill>
                  <a:srgbClr val="FF0000"/>
                </a:solidFill>
                <a:latin typeface="Trebuchet MS"/>
                <a:cs typeface="Trebuchet MS"/>
              </a:rPr>
              <a:t>ile  </a:t>
            </a:r>
            <a:r>
              <a:rPr sz="1800" b="1" spc="-110" dirty="0">
                <a:solidFill>
                  <a:srgbClr val="FF0000"/>
                </a:solidFill>
                <a:latin typeface="Trebuchet MS"/>
                <a:cs typeface="Trebuchet MS"/>
              </a:rPr>
              <a:t>test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339" y="1623910"/>
            <a:ext cx="6561455" cy="68580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spc="-85" dirty="0">
                <a:latin typeface="Trebuchet MS"/>
                <a:cs typeface="Trebuchet MS"/>
              </a:rPr>
              <a:t>Compile </a:t>
            </a:r>
            <a:r>
              <a:rPr sz="1800" spc="-80" dirty="0">
                <a:latin typeface="Trebuchet MS"/>
                <a:cs typeface="Trebuchet MS"/>
              </a:rPr>
              <a:t>the </a:t>
            </a:r>
            <a:r>
              <a:rPr sz="1800" spc="-70" dirty="0">
                <a:latin typeface="Trebuchet MS"/>
                <a:cs typeface="Trebuchet MS"/>
              </a:rPr>
              <a:t>source </a:t>
            </a:r>
            <a:r>
              <a:rPr sz="1800" spc="-75" dirty="0">
                <a:latin typeface="Trebuchet MS"/>
                <a:cs typeface="Trebuchet MS"/>
              </a:rPr>
              <a:t>code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395" dirty="0">
                <a:latin typeface="Trebuchet MS"/>
                <a:cs typeface="Trebuchet MS"/>
              </a:rPr>
              <a:t> </a:t>
            </a:r>
            <a:r>
              <a:rPr sz="1800" spc="-120" dirty="0">
                <a:latin typeface="Trebuchet MS"/>
                <a:cs typeface="Trebuchet MS"/>
              </a:rPr>
              <a:t>project.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800" spc="-145" dirty="0">
                <a:latin typeface="Trebuchet MS"/>
                <a:cs typeface="Trebuchet MS"/>
              </a:rPr>
              <a:t>Test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compiled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source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code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using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suitable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unit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testing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framework.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38" y="2340140"/>
            <a:ext cx="69919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sz="1800" b="1" spc="-110" dirty="0">
                <a:solidFill>
                  <a:srgbClr val="FF0000"/>
                </a:solidFill>
                <a:latin typeface="Trebuchet MS"/>
                <a:cs typeface="Trebuchet MS"/>
              </a:rPr>
              <a:t>package	</a:t>
            </a:r>
            <a:r>
              <a:rPr sz="1800" spc="-160" dirty="0">
                <a:latin typeface="Trebuchet MS"/>
                <a:cs typeface="Trebuchet MS"/>
              </a:rPr>
              <a:t>Take </a:t>
            </a:r>
            <a:r>
              <a:rPr sz="1800" spc="-80" dirty="0">
                <a:latin typeface="Trebuchet MS"/>
                <a:cs typeface="Trebuchet MS"/>
              </a:rPr>
              <a:t>the </a:t>
            </a:r>
            <a:r>
              <a:rPr sz="1800" spc="-85" dirty="0">
                <a:latin typeface="Trebuchet MS"/>
                <a:cs typeface="Trebuchet MS"/>
              </a:rPr>
              <a:t>compiled </a:t>
            </a:r>
            <a:r>
              <a:rPr sz="1800" spc="-75" dirty="0">
                <a:latin typeface="Trebuchet MS"/>
                <a:cs typeface="Trebuchet MS"/>
              </a:rPr>
              <a:t>code </a:t>
            </a:r>
            <a:r>
              <a:rPr sz="1800" spc="-60" dirty="0">
                <a:latin typeface="Trebuchet MS"/>
                <a:cs typeface="Trebuchet MS"/>
              </a:rPr>
              <a:t>and </a:t>
            </a:r>
            <a:r>
              <a:rPr sz="1800" spc="-95" dirty="0">
                <a:latin typeface="Trebuchet MS"/>
                <a:cs typeface="Trebuchet MS"/>
              </a:rPr>
              <a:t>package </a:t>
            </a:r>
            <a:r>
              <a:rPr sz="1800" spc="-110" dirty="0">
                <a:latin typeface="Trebuchet MS"/>
                <a:cs typeface="Trebuchet MS"/>
              </a:rPr>
              <a:t>it </a:t>
            </a:r>
            <a:r>
              <a:rPr sz="1800" spc="-75" dirty="0">
                <a:latin typeface="Trebuchet MS"/>
                <a:cs typeface="Trebuchet MS"/>
              </a:rPr>
              <a:t>in </a:t>
            </a:r>
            <a:r>
              <a:rPr sz="1800" spc="-85" dirty="0">
                <a:latin typeface="Trebuchet MS"/>
                <a:cs typeface="Trebuchet MS"/>
              </a:rPr>
              <a:t>its distributable</a:t>
            </a:r>
            <a:r>
              <a:rPr sz="1800" spc="-40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format.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38" y="2618651"/>
            <a:ext cx="593090" cy="67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800"/>
              </a:lnSpc>
              <a:spcBef>
                <a:spcPts val="100"/>
              </a:spcBef>
            </a:pPr>
            <a:r>
              <a:rPr sz="1800" b="1" spc="-114" dirty="0">
                <a:solidFill>
                  <a:srgbClr val="FF0000"/>
                </a:solidFill>
                <a:latin typeface="Trebuchet MS"/>
                <a:cs typeface="Trebuchet MS"/>
              </a:rPr>
              <a:t>verify  </a:t>
            </a:r>
            <a:r>
              <a:rPr sz="1800" b="1" spc="-100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1800" b="1" spc="-95" dirty="0">
                <a:solidFill>
                  <a:srgbClr val="FF0000"/>
                </a:solidFill>
                <a:latin typeface="Trebuchet MS"/>
                <a:cs typeface="Trebuchet MS"/>
              </a:rPr>
              <a:t>ns</a:t>
            </a:r>
            <a:r>
              <a:rPr sz="1800" b="1" spc="-105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1800" b="1" spc="-80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1800" b="1" spc="-100" dirty="0">
                <a:solidFill>
                  <a:srgbClr val="FF0000"/>
                </a:solidFill>
                <a:latin typeface="Trebuchet MS"/>
                <a:cs typeface="Trebuchet MS"/>
              </a:rPr>
              <a:t>l</a:t>
            </a:r>
            <a:r>
              <a:rPr sz="1800" b="1" spc="-90" dirty="0">
                <a:solidFill>
                  <a:srgbClr val="FF0000"/>
                </a:solidFill>
                <a:latin typeface="Trebuchet MS"/>
                <a:cs typeface="Trebuchet MS"/>
              </a:rPr>
              <a:t>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38" y="3601745"/>
            <a:ext cx="669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85" dirty="0">
                <a:solidFill>
                  <a:srgbClr val="FF0000"/>
                </a:solidFill>
                <a:latin typeface="Trebuchet MS"/>
                <a:cs typeface="Trebuchet MS"/>
              </a:rPr>
              <a:t>d</a:t>
            </a:r>
            <a:r>
              <a:rPr sz="1800" b="1" spc="-114" dirty="0">
                <a:solidFill>
                  <a:srgbClr val="FF0000"/>
                </a:solidFill>
                <a:latin typeface="Trebuchet MS"/>
                <a:cs typeface="Trebuchet MS"/>
              </a:rPr>
              <a:t>ep</a:t>
            </a:r>
            <a:r>
              <a:rPr sz="1800" b="1" spc="-55" dirty="0">
                <a:solidFill>
                  <a:srgbClr val="FF0000"/>
                </a:solidFill>
                <a:latin typeface="Trebuchet MS"/>
                <a:cs typeface="Trebuchet MS"/>
              </a:rPr>
              <a:t>l</a:t>
            </a:r>
            <a:r>
              <a:rPr sz="1800" b="1" spc="-110" dirty="0">
                <a:solidFill>
                  <a:srgbClr val="FF0000"/>
                </a:solidFill>
                <a:latin typeface="Trebuchet MS"/>
                <a:cs typeface="Trebuchet MS"/>
              </a:rPr>
              <a:t>oy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960" y="323291"/>
            <a:ext cx="45504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Maven </a:t>
            </a:r>
            <a:r>
              <a:rPr spc="-175" dirty="0"/>
              <a:t>Build</a:t>
            </a:r>
            <a:r>
              <a:rPr spc="-685" dirty="0"/>
              <a:t> </a:t>
            </a:r>
            <a:r>
              <a:rPr spc="-140" dirty="0"/>
              <a:t>Phases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9565"/>
            <a:ext cx="7869555" cy="2709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889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90" dirty="0">
                <a:latin typeface="Trebuchet MS"/>
                <a:cs typeface="Trebuchet MS"/>
              </a:rPr>
              <a:t>These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lifecycle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phases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are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executed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sequentially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to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complete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default  </a:t>
            </a:r>
            <a:r>
              <a:rPr sz="2000" spc="-140" dirty="0">
                <a:latin typeface="Trebuchet MS"/>
                <a:cs typeface="Trebuchet MS"/>
              </a:rPr>
              <a:t>lifecycle.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5" dirty="0">
                <a:latin typeface="Trebuchet MS"/>
                <a:cs typeface="Trebuchet MS"/>
              </a:rPr>
              <a:t>We </a:t>
            </a:r>
            <a:r>
              <a:rPr sz="2000" spc="-95" dirty="0">
                <a:latin typeface="Trebuchet MS"/>
                <a:cs typeface="Trebuchet MS"/>
              </a:rPr>
              <a:t>want </a:t>
            </a:r>
            <a:r>
              <a:rPr sz="2000" spc="-80" dirty="0">
                <a:latin typeface="Trebuchet MS"/>
                <a:cs typeface="Trebuchet MS"/>
              </a:rPr>
              <a:t>to </a:t>
            </a:r>
            <a:r>
              <a:rPr sz="2000" spc="-95" dirty="0">
                <a:latin typeface="Trebuchet MS"/>
                <a:cs typeface="Trebuchet MS"/>
              </a:rPr>
              <a:t>specify </a:t>
            </a:r>
            <a:r>
              <a:rPr sz="2000" spc="-90" dirty="0">
                <a:latin typeface="Trebuchet MS"/>
                <a:cs typeface="Trebuchet MS"/>
              </a:rPr>
              <a:t>the </a:t>
            </a:r>
            <a:r>
              <a:rPr sz="2000" spc="-85" dirty="0">
                <a:latin typeface="Trebuchet MS"/>
                <a:cs typeface="Trebuchet MS"/>
              </a:rPr>
              <a:t>maven </a:t>
            </a:r>
            <a:r>
              <a:rPr sz="2000" spc="-105" dirty="0">
                <a:solidFill>
                  <a:srgbClr val="FF0000"/>
                </a:solidFill>
                <a:latin typeface="Trebuchet MS"/>
                <a:cs typeface="Trebuchet MS"/>
              </a:rPr>
              <a:t>package </a:t>
            </a:r>
            <a:r>
              <a:rPr sz="2000" spc="-95" dirty="0">
                <a:latin typeface="Trebuchet MS"/>
                <a:cs typeface="Trebuchet MS"/>
              </a:rPr>
              <a:t>command, </a:t>
            </a:r>
            <a:r>
              <a:rPr sz="2000" spc="-80" dirty="0">
                <a:latin typeface="Trebuchet MS"/>
                <a:cs typeface="Trebuchet MS"/>
              </a:rPr>
              <a:t>this </a:t>
            </a:r>
            <a:r>
              <a:rPr sz="2000" spc="-75" dirty="0">
                <a:latin typeface="Trebuchet MS"/>
                <a:cs typeface="Trebuchet MS"/>
              </a:rPr>
              <a:t>command </a:t>
            </a:r>
            <a:r>
              <a:rPr sz="2000" spc="-70" dirty="0">
                <a:latin typeface="Trebuchet MS"/>
                <a:cs typeface="Trebuchet MS"/>
              </a:rPr>
              <a:t>would  </a:t>
            </a:r>
            <a:r>
              <a:rPr sz="2000" spc="-125" dirty="0">
                <a:latin typeface="Trebuchet MS"/>
                <a:cs typeface="Trebuchet MS"/>
              </a:rPr>
              <a:t>execute </a:t>
            </a:r>
            <a:r>
              <a:rPr sz="2000" spc="-95" dirty="0">
                <a:latin typeface="Trebuchet MS"/>
                <a:cs typeface="Trebuchet MS"/>
              </a:rPr>
              <a:t>each </a:t>
            </a:r>
            <a:r>
              <a:rPr sz="2000" spc="-110" dirty="0">
                <a:latin typeface="Trebuchet MS"/>
                <a:cs typeface="Trebuchet MS"/>
              </a:rPr>
              <a:t>default </a:t>
            </a:r>
            <a:r>
              <a:rPr sz="2000" spc="-130" dirty="0">
                <a:latin typeface="Trebuchet MS"/>
                <a:cs typeface="Trebuchet MS"/>
              </a:rPr>
              <a:t>life cycle </a:t>
            </a:r>
            <a:r>
              <a:rPr sz="2000" spc="-70" dirty="0">
                <a:latin typeface="Trebuchet MS"/>
                <a:cs typeface="Trebuchet MS"/>
              </a:rPr>
              <a:t>phase </a:t>
            </a:r>
            <a:r>
              <a:rPr sz="2000" spc="-80" dirty="0">
                <a:latin typeface="Trebuchet MS"/>
                <a:cs typeface="Trebuchet MS"/>
              </a:rPr>
              <a:t>in </a:t>
            </a:r>
            <a:r>
              <a:rPr sz="2000" spc="-75" dirty="0">
                <a:latin typeface="Trebuchet MS"/>
                <a:cs typeface="Trebuchet MS"/>
              </a:rPr>
              <a:t>order </a:t>
            </a:r>
            <a:r>
              <a:rPr sz="2000" spc="-90" dirty="0">
                <a:latin typeface="Trebuchet MS"/>
                <a:cs typeface="Trebuchet MS"/>
              </a:rPr>
              <a:t>including</a:t>
            </a:r>
            <a:r>
              <a:rPr sz="2000" spc="-459" dirty="0">
                <a:latin typeface="Trebuchet MS"/>
                <a:cs typeface="Trebuchet MS"/>
              </a:rPr>
              <a:t> </a:t>
            </a:r>
            <a:r>
              <a:rPr sz="2000" spc="-125" dirty="0">
                <a:solidFill>
                  <a:srgbClr val="FF0000"/>
                </a:solidFill>
                <a:latin typeface="Trebuchet MS"/>
                <a:cs typeface="Trebuchet MS"/>
              </a:rPr>
              <a:t>validate</a:t>
            </a:r>
            <a:r>
              <a:rPr sz="2000" spc="-125" dirty="0">
                <a:latin typeface="Trebuchet MS"/>
                <a:cs typeface="Trebuchet MS"/>
              </a:rPr>
              <a:t>, </a:t>
            </a:r>
            <a:r>
              <a:rPr sz="2000" spc="-114" dirty="0">
                <a:solidFill>
                  <a:srgbClr val="FF0000"/>
                </a:solidFill>
                <a:latin typeface="Trebuchet MS"/>
                <a:cs typeface="Trebuchet MS"/>
              </a:rPr>
              <a:t>compile</a:t>
            </a:r>
            <a:r>
              <a:rPr sz="2000" spc="-114" dirty="0">
                <a:latin typeface="Trebuchet MS"/>
                <a:cs typeface="Trebuchet MS"/>
              </a:rPr>
              <a:t>, </a:t>
            </a:r>
            <a:r>
              <a:rPr sz="2000" spc="-11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FF0000"/>
                </a:solidFill>
                <a:latin typeface="Trebuchet MS"/>
                <a:cs typeface="Trebuchet MS"/>
              </a:rPr>
              <a:t>test </a:t>
            </a:r>
            <a:r>
              <a:rPr sz="2000" spc="-100" dirty="0">
                <a:latin typeface="Trebuchet MS"/>
                <a:cs typeface="Trebuchet MS"/>
              </a:rPr>
              <a:t>before </a:t>
            </a:r>
            <a:r>
              <a:rPr sz="2000" spc="-110" dirty="0">
                <a:latin typeface="Trebuchet MS"/>
                <a:cs typeface="Trebuchet MS"/>
              </a:rPr>
              <a:t>executing</a:t>
            </a:r>
            <a:r>
              <a:rPr sz="2000" spc="-260" dirty="0">
                <a:latin typeface="Trebuchet MS"/>
                <a:cs typeface="Trebuchet MS"/>
              </a:rPr>
              <a:t> </a:t>
            </a:r>
            <a:r>
              <a:rPr sz="2000" spc="-120" dirty="0">
                <a:solidFill>
                  <a:srgbClr val="FF0000"/>
                </a:solidFill>
                <a:latin typeface="Trebuchet MS"/>
                <a:cs typeface="Trebuchet MS"/>
              </a:rPr>
              <a:t>package</a:t>
            </a:r>
            <a:r>
              <a:rPr sz="2000" spc="-120" dirty="0"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5" dirty="0">
                <a:latin typeface="Trebuchet MS"/>
                <a:cs typeface="Trebuchet MS"/>
              </a:rPr>
              <a:t>We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only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need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to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call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last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build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phase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to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executed.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9044" y="1244625"/>
            <a:ext cx="6146800" cy="119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0175" marR="5080" indent="-1388110">
              <a:lnSpc>
                <a:spcPct val="119800"/>
              </a:lnSpc>
              <a:spcBef>
                <a:spcPts val="100"/>
              </a:spcBef>
            </a:pPr>
            <a:r>
              <a:rPr sz="3200" spc="-135" dirty="0"/>
              <a:t>Configure </a:t>
            </a:r>
            <a:r>
              <a:rPr sz="3200" spc="-170" dirty="0"/>
              <a:t>Jenkins </a:t>
            </a:r>
            <a:r>
              <a:rPr sz="3200" spc="-130" dirty="0"/>
              <a:t>to </a:t>
            </a:r>
            <a:r>
              <a:rPr sz="3200" spc="-140" dirty="0"/>
              <a:t>poll </a:t>
            </a:r>
            <a:r>
              <a:rPr sz="3200" spc="-120" dirty="0"/>
              <a:t>source</a:t>
            </a:r>
            <a:r>
              <a:rPr sz="3200" spc="-660" dirty="0"/>
              <a:t> </a:t>
            </a:r>
            <a:r>
              <a:rPr sz="3200" spc="-140" dirty="0"/>
              <a:t>code  </a:t>
            </a:r>
            <a:r>
              <a:rPr sz="3200" spc="-120" dirty="0"/>
              <a:t>changes</a:t>
            </a:r>
            <a:r>
              <a:rPr sz="3200" spc="-245" dirty="0"/>
              <a:t> </a:t>
            </a:r>
            <a:r>
              <a:rPr sz="3200" spc="-155" dirty="0"/>
              <a:t>periodically</a:t>
            </a:r>
            <a:endParaRPr sz="3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Cron</a:t>
            </a:r>
            <a:r>
              <a:rPr spc="-390" dirty="0"/>
              <a:t> </a:t>
            </a:r>
            <a:r>
              <a:rPr spc="-225" dirty="0"/>
              <a:t>Syntax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9565"/>
            <a:ext cx="75057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0" dirty="0">
                <a:latin typeface="Trebuchet MS"/>
                <a:cs typeface="Trebuchet MS"/>
              </a:rPr>
              <a:t>In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Cron,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each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line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consists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of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5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fields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separated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by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40" dirty="0">
                <a:latin typeface="Trebuchet MS"/>
                <a:cs typeface="Trebuchet MS"/>
              </a:rPr>
              <a:t>TAB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or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whitespace.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39276" y="2324912"/>
            <a:ext cx="4728057" cy="1914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89183" y="2396617"/>
            <a:ext cx="2694305" cy="400050"/>
          </a:xfrm>
          <a:custGeom>
            <a:avLst/>
            <a:gdLst/>
            <a:ahLst/>
            <a:cxnLst/>
            <a:rect l="l" t="t" r="r" b="b"/>
            <a:pathLst>
              <a:path w="2694304" h="400050">
                <a:moveTo>
                  <a:pt x="2627210" y="0"/>
                </a:moveTo>
                <a:lnTo>
                  <a:pt x="66573" y="0"/>
                </a:lnTo>
                <a:lnTo>
                  <a:pt x="40660" y="5231"/>
                </a:lnTo>
                <a:lnTo>
                  <a:pt x="19499" y="19499"/>
                </a:lnTo>
                <a:lnTo>
                  <a:pt x="5231" y="40660"/>
                </a:lnTo>
                <a:lnTo>
                  <a:pt x="0" y="66573"/>
                </a:lnTo>
                <a:lnTo>
                  <a:pt x="0" y="332854"/>
                </a:lnTo>
                <a:lnTo>
                  <a:pt x="5231" y="358772"/>
                </a:lnTo>
                <a:lnTo>
                  <a:pt x="19499" y="379933"/>
                </a:lnTo>
                <a:lnTo>
                  <a:pt x="40660" y="394197"/>
                </a:lnTo>
                <a:lnTo>
                  <a:pt x="66573" y="399427"/>
                </a:lnTo>
                <a:lnTo>
                  <a:pt x="2627210" y="399427"/>
                </a:lnTo>
                <a:lnTo>
                  <a:pt x="2653123" y="394197"/>
                </a:lnTo>
                <a:lnTo>
                  <a:pt x="2674285" y="379933"/>
                </a:lnTo>
                <a:lnTo>
                  <a:pt x="2688552" y="358772"/>
                </a:lnTo>
                <a:lnTo>
                  <a:pt x="2693784" y="332854"/>
                </a:lnTo>
                <a:lnTo>
                  <a:pt x="2693784" y="66573"/>
                </a:lnTo>
                <a:lnTo>
                  <a:pt x="2688552" y="40660"/>
                </a:lnTo>
                <a:lnTo>
                  <a:pt x="2674285" y="19499"/>
                </a:lnTo>
                <a:lnTo>
                  <a:pt x="2653123" y="5231"/>
                </a:lnTo>
                <a:lnTo>
                  <a:pt x="26272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89183" y="2396617"/>
            <a:ext cx="2694305" cy="400050"/>
          </a:xfrm>
          <a:custGeom>
            <a:avLst/>
            <a:gdLst/>
            <a:ahLst/>
            <a:cxnLst/>
            <a:rect l="l" t="t" r="r" b="b"/>
            <a:pathLst>
              <a:path w="2694304" h="400050">
                <a:moveTo>
                  <a:pt x="0" y="66573"/>
                </a:moveTo>
                <a:lnTo>
                  <a:pt x="5231" y="40659"/>
                </a:lnTo>
                <a:lnTo>
                  <a:pt x="19498" y="19498"/>
                </a:lnTo>
                <a:lnTo>
                  <a:pt x="40659" y="5231"/>
                </a:lnTo>
                <a:lnTo>
                  <a:pt x="66572" y="0"/>
                </a:lnTo>
                <a:lnTo>
                  <a:pt x="2627211" y="0"/>
                </a:lnTo>
                <a:lnTo>
                  <a:pt x="2653125" y="5231"/>
                </a:lnTo>
                <a:lnTo>
                  <a:pt x="2674285" y="19498"/>
                </a:lnTo>
                <a:lnTo>
                  <a:pt x="2688550" y="40659"/>
                </a:lnTo>
                <a:lnTo>
                  <a:pt x="2693781" y="66573"/>
                </a:lnTo>
                <a:lnTo>
                  <a:pt x="2693781" y="332863"/>
                </a:lnTo>
                <a:lnTo>
                  <a:pt x="2688550" y="358776"/>
                </a:lnTo>
                <a:lnTo>
                  <a:pt x="2674285" y="379937"/>
                </a:lnTo>
                <a:lnTo>
                  <a:pt x="2653125" y="394204"/>
                </a:lnTo>
                <a:lnTo>
                  <a:pt x="2627211" y="399436"/>
                </a:lnTo>
                <a:lnTo>
                  <a:pt x="66572" y="399436"/>
                </a:lnTo>
                <a:lnTo>
                  <a:pt x="40659" y="394204"/>
                </a:lnTo>
                <a:lnTo>
                  <a:pt x="19498" y="379937"/>
                </a:lnTo>
                <a:lnTo>
                  <a:pt x="5231" y="358776"/>
                </a:lnTo>
                <a:lnTo>
                  <a:pt x="0" y="332863"/>
                </a:lnTo>
                <a:lnTo>
                  <a:pt x="0" y="66573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Cron</a:t>
            </a:r>
            <a:r>
              <a:rPr spc="-390" dirty="0"/>
              <a:t> </a:t>
            </a:r>
            <a:r>
              <a:rPr spc="-225" dirty="0"/>
              <a:t>Syntax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50450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45" dirty="0">
                <a:latin typeface="Trebuchet MS"/>
                <a:cs typeface="Trebuchet MS"/>
              </a:rPr>
              <a:t>To </a:t>
            </a:r>
            <a:r>
              <a:rPr sz="2500" spc="-120" dirty="0">
                <a:latin typeface="Trebuchet MS"/>
                <a:cs typeface="Trebuchet MS"/>
              </a:rPr>
              <a:t>specify multiple </a:t>
            </a:r>
            <a:r>
              <a:rPr sz="2500" spc="-105" dirty="0">
                <a:latin typeface="Trebuchet MS"/>
                <a:cs typeface="Trebuchet MS"/>
              </a:rPr>
              <a:t>values </a:t>
            </a:r>
            <a:r>
              <a:rPr sz="2500" spc="-120" dirty="0">
                <a:latin typeface="Trebuchet MS"/>
                <a:cs typeface="Trebuchet MS"/>
              </a:rPr>
              <a:t>for </a:t>
            </a:r>
            <a:r>
              <a:rPr sz="2500" spc="-75" dirty="0">
                <a:latin typeface="Trebuchet MS"/>
                <a:cs typeface="Trebuchet MS"/>
              </a:rPr>
              <a:t>one</a:t>
            </a:r>
            <a:r>
              <a:rPr sz="2500" spc="-465" dirty="0">
                <a:latin typeface="Trebuchet MS"/>
                <a:cs typeface="Trebuchet MS"/>
              </a:rPr>
              <a:t> </a:t>
            </a:r>
            <a:r>
              <a:rPr sz="2500" spc="-155" dirty="0">
                <a:latin typeface="Trebuchet MS"/>
                <a:cs typeface="Trebuchet MS"/>
              </a:rPr>
              <a:t>field: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2098954"/>
            <a:ext cx="574040" cy="112204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2000" b="1" spc="130" dirty="0">
                <a:latin typeface="Trebuchet MS"/>
                <a:cs typeface="Trebuchet MS"/>
              </a:rPr>
              <a:t>*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2900"/>
              </a:lnSpc>
              <a:spcBef>
                <a:spcPts val="145"/>
              </a:spcBef>
            </a:pPr>
            <a:r>
              <a:rPr sz="2000" b="1" spc="35" dirty="0">
                <a:latin typeface="Trebuchet MS"/>
                <a:cs typeface="Trebuchet MS"/>
              </a:rPr>
              <a:t>M-N  </a:t>
            </a:r>
            <a:r>
              <a:rPr sz="2000" b="1" spc="-35" dirty="0">
                <a:latin typeface="Trebuchet MS"/>
                <a:cs typeface="Trebuchet MS"/>
              </a:rPr>
              <a:t>A</a:t>
            </a:r>
            <a:r>
              <a:rPr sz="2000" b="1" spc="-225" dirty="0">
                <a:latin typeface="Trebuchet MS"/>
                <a:cs typeface="Trebuchet MS"/>
              </a:rPr>
              <a:t>,</a:t>
            </a:r>
            <a:r>
              <a:rPr sz="2000" b="1" spc="-204" dirty="0">
                <a:latin typeface="Trebuchet MS"/>
                <a:cs typeface="Trebuchet MS"/>
              </a:rPr>
              <a:t>B</a:t>
            </a:r>
            <a:r>
              <a:rPr sz="2000" b="1" spc="-114" dirty="0">
                <a:latin typeface="Trebuchet MS"/>
                <a:cs typeface="Trebuchet MS"/>
              </a:rPr>
              <a:t>,</a:t>
            </a:r>
            <a:r>
              <a:rPr sz="2000" b="1" spc="-165" dirty="0">
                <a:latin typeface="Trebuchet MS"/>
                <a:cs typeface="Trebuchet MS"/>
              </a:rPr>
              <a:t>Z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4739" y="2098954"/>
            <a:ext cx="2887980" cy="112204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2000" spc="-120" dirty="0">
                <a:latin typeface="Trebuchet MS"/>
                <a:cs typeface="Trebuchet MS"/>
              </a:rPr>
              <a:t>all </a:t>
            </a:r>
            <a:r>
              <a:rPr sz="2000" spc="-105" dirty="0">
                <a:latin typeface="Trebuchet MS"/>
                <a:cs typeface="Trebuchet MS"/>
              </a:rPr>
              <a:t>valid</a:t>
            </a:r>
            <a:r>
              <a:rPr sz="2000" spc="-19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values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2900"/>
              </a:lnSpc>
              <a:spcBef>
                <a:spcPts val="145"/>
              </a:spcBef>
            </a:pPr>
            <a:r>
              <a:rPr sz="2000" spc="-95" dirty="0">
                <a:latin typeface="Trebuchet MS"/>
                <a:cs typeface="Trebuchet MS"/>
              </a:rPr>
              <a:t>a </a:t>
            </a:r>
            <a:r>
              <a:rPr sz="2000" spc="-90" dirty="0">
                <a:latin typeface="Trebuchet MS"/>
                <a:cs typeface="Trebuchet MS"/>
              </a:rPr>
              <a:t>range </a:t>
            </a:r>
            <a:r>
              <a:rPr sz="2000" spc="-80" dirty="0">
                <a:latin typeface="Trebuchet MS"/>
                <a:cs typeface="Trebuchet MS"/>
              </a:rPr>
              <a:t>of </a:t>
            </a:r>
            <a:r>
              <a:rPr sz="2000" spc="-85" dirty="0">
                <a:latin typeface="Trebuchet MS"/>
                <a:cs typeface="Trebuchet MS"/>
              </a:rPr>
              <a:t>values  enumerates </a:t>
            </a:r>
            <a:r>
              <a:rPr sz="2000" spc="-100" dirty="0">
                <a:latin typeface="Trebuchet MS"/>
                <a:cs typeface="Trebuchet MS"/>
              </a:rPr>
              <a:t>multiple</a:t>
            </a:r>
            <a:r>
              <a:rPr sz="2000" spc="-26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values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990" y="396062"/>
            <a:ext cx="75171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55" dirty="0"/>
              <a:t>Why</a:t>
            </a:r>
            <a:r>
              <a:rPr sz="3500" spc="-265" dirty="0"/>
              <a:t> </a:t>
            </a:r>
            <a:r>
              <a:rPr sz="3500" spc="-75" dirty="0"/>
              <a:t>do</a:t>
            </a:r>
            <a:r>
              <a:rPr sz="3500" spc="-265" dirty="0"/>
              <a:t> </a:t>
            </a:r>
            <a:r>
              <a:rPr sz="3500" spc="-150" dirty="0"/>
              <a:t>we</a:t>
            </a:r>
            <a:r>
              <a:rPr sz="3500" spc="-270" dirty="0"/>
              <a:t> </a:t>
            </a:r>
            <a:r>
              <a:rPr sz="3500" spc="-135" dirty="0"/>
              <a:t>need</a:t>
            </a:r>
            <a:r>
              <a:rPr sz="3500" spc="-270" dirty="0"/>
              <a:t> </a:t>
            </a:r>
            <a:r>
              <a:rPr sz="3500" spc="-114" dirty="0"/>
              <a:t>Continuous</a:t>
            </a:r>
            <a:r>
              <a:rPr sz="3500" spc="-265" dirty="0"/>
              <a:t> </a:t>
            </a:r>
            <a:r>
              <a:rPr sz="3500" spc="-114" dirty="0"/>
              <a:t>Integration?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7991475" cy="23685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1226820" indent="-342900">
              <a:lnSpc>
                <a:spcPct val="100699"/>
              </a:lnSpc>
              <a:spcBef>
                <a:spcPts val="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25" dirty="0">
                <a:latin typeface="Trebuchet MS"/>
                <a:cs typeface="Trebuchet MS"/>
              </a:rPr>
              <a:t>Detect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problems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or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bugs,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as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early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as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possible,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the  </a:t>
            </a:r>
            <a:r>
              <a:rPr sz="2400" spc="-105" dirty="0">
                <a:latin typeface="Trebuchet MS"/>
                <a:cs typeface="Trebuchet MS"/>
              </a:rPr>
              <a:t>development </a:t>
            </a:r>
            <a:r>
              <a:rPr sz="2400" spc="-160" dirty="0">
                <a:latin typeface="Trebuchet MS"/>
                <a:cs typeface="Trebuchet MS"/>
              </a:rPr>
              <a:t>life</a:t>
            </a:r>
            <a:r>
              <a:rPr sz="2400" spc="-270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cycle.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99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10" dirty="0">
                <a:latin typeface="Trebuchet MS"/>
                <a:cs typeface="Trebuchet MS"/>
              </a:rPr>
              <a:t>Since the </a:t>
            </a:r>
            <a:r>
              <a:rPr sz="2400" spc="-120" dirty="0">
                <a:latin typeface="Trebuchet MS"/>
                <a:cs typeface="Trebuchet MS"/>
              </a:rPr>
              <a:t>entire </a:t>
            </a:r>
            <a:r>
              <a:rPr sz="2400" spc="-105" dirty="0">
                <a:latin typeface="Trebuchet MS"/>
                <a:cs typeface="Trebuchet MS"/>
              </a:rPr>
              <a:t>code </a:t>
            </a:r>
            <a:r>
              <a:rPr sz="2400" spc="-85" dirty="0">
                <a:latin typeface="Trebuchet MS"/>
                <a:cs typeface="Trebuchet MS"/>
              </a:rPr>
              <a:t>base </a:t>
            </a:r>
            <a:r>
              <a:rPr sz="2400" spc="-90" dirty="0">
                <a:latin typeface="Trebuchet MS"/>
                <a:cs typeface="Trebuchet MS"/>
              </a:rPr>
              <a:t>is </a:t>
            </a:r>
            <a:r>
              <a:rPr sz="2400" spc="-140" dirty="0">
                <a:latin typeface="Trebuchet MS"/>
                <a:cs typeface="Trebuchet MS"/>
              </a:rPr>
              <a:t>integrated, </a:t>
            </a:r>
            <a:r>
              <a:rPr sz="2400" spc="-114" dirty="0">
                <a:latin typeface="Trebuchet MS"/>
                <a:cs typeface="Trebuchet MS"/>
              </a:rPr>
              <a:t>built </a:t>
            </a:r>
            <a:r>
              <a:rPr sz="2400" spc="-80" dirty="0">
                <a:latin typeface="Trebuchet MS"/>
                <a:cs typeface="Trebuchet MS"/>
              </a:rPr>
              <a:t>and </a:t>
            </a:r>
            <a:r>
              <a:rPr sz="2400" spc="-120" dirty="0">
                <a:latin typeface="Trebuchet MS"/>
                <a:cs typeface="Trebuchet MS"/>
              </a:rPr>
              <a:t>tested  </a:t>
            </a:r>
            <a:r>
              <a:rPr sz="2400" spc="-114" dirty="0">
                <a:latin typeface="Trebuchet MS"/>
                <a:cs typeface="Trebuchet MS"/>
              </a:rPr>
              <a:t>constantly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285" dirty="0">
                <a:latin typeface="Trebuchet MS"/>
                <a:cs typeface="Trebuchet MS"/>
              </a:rPr>
              <a:t>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potential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bugs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errors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are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caught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earlier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  </a:t>
            </a:r>
            <a:r>
              <a:rPr sz="2400" spc="-110" dirty="0">
                <a:latin typeface="Trebuchet MS"/>
                <a:cs typeface="Trebuchet MS"/>
              </a:rPr>
              <a:t>the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60" dirty="0">
                <a:latin typeface="Trebuchet MS"/>
                <a:cs typeface="Trebuchet MS"/>
              </a:rPr>
              <a:t>life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55" dirty="0">
                <a:latin typeface="Trebuchet MS"/>
                <a:cs typeface="Trebuchet MS"/>
              </a:rPr>
              <a:t>cycle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which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results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better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quality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software.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Cron</a:t>
            </a:r>
            <a:r>
              <a:rPr spc="-390" dirty="0"/>
              <a:t> </a:t>
            </a:r>
            <a:r>
              <a:rPr spc="-225" dirty="0"/>
              <a:t>Syntax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13271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35" dirty="0">
                <a:latin typeface="Trebuchet MS"/>
                <a:cs typeface="Trebuchet MS"/>
              </a:rPr>
              <a:t>Examples: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2158200"/>
            <a:ext cx="11214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60" dirty="0">
                <a:latin typeface="Trebuchet MS"/>
                <a:cs typeface="Trebuchet MS"/>
              </a:rPr>
              <a:t>0 0 </a:t>
            </a:r>
            <a:r>
              <a:rPr sz="2000" b="1" spc="130" dirty="0">
                <a:latin typeface="Trebuchet MS"/>
                <a:cs typeface="Trebuchet MS"/>
              </a:rPr>
              <a:t>* *</a:t>
            </a:r>
            <a:r>
              <a:rPr sz="2000" b="1" spc="409" dirty="0">
                <a:latin typeface="Trebuchet MS"/>
                <a:cs typeface="Trebuchet MS"/>
              </a:rPr>
              <a:t> </a:t>
            </a:r>
            <a:r>
              <a:rPr sz="2000" b="1" spc="130" dirty="0">
                <a:latin typeface="Trebuchet MS"/>
                <a:cs typeface="Trebuchet MS"/>
              </a:rPr>
              <a:t>*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21939" y="2158200"/>
            <a:ext cx="22599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0" dirty="0">
                <a:latin typeface="Trebuchet MS"/>
                <a:cs typeface="Trebuchet MS"/>
              </a:rPr>
              <a:t>every </a:t>
            </a:r>
            <a:r>
              <a:rPr sz="2000" spc="-95" dirty="0">
                <a:latin typeface="Trebuchet MS"/>
                <a:cs typeface="Trebuchet MS"/>
              </a:rPr>
              <a:t>day </a:t>
            </a:r>
            <a:r>
              <a:rPr sz="2000" spc="-120" dirty="0">
                <a:latin typeface="Trebuchet MS"/>
                <a:cs typeface="Trebuchet MS"/>
              </a:rPr>
              <a:t>at</a:t>
            </a:r>
            <a:r>
              <a:rPr sz="2000" spc="-33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midnight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139" y="2890494"/>
            <a:ext cx="13271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60" dirty="0">
                <a:latin typeface="Trebuchet MS"/>
                <a:cs typeface="Trebuchet MS"/>
              </a:rPr>
              <a:t>0 </a:t>
            </a:r>
            <a:r>
              <a:rPr sz="2000" b="1" spc="-150" dirty="0">
                <a:latin typeface="Trebuchet MS"/>
                <a:cs typeface="Trebuchet MS"/>
              </a:rPr>
              <a:t>2-4 </a:t>
            </a:r>
            <a:r>
              <a:rPr sz="2000" b="1" spc="130" dirty="0">
                <a:latin typeface="Trebuchet MS"/>
                <a:cs typeface="Trebuchet MS"/>
              </a:rPr>
              <a:t>* *</a:t>
            </a:r>
            <a:r>
              <a:rPr sz="2000" b="1" spc="395" dirty="0">
                <a:latin typeface="Trebuchet MS"/>
                <a:cs typeface="Trebuchet MS"/>
              </a:rPr>
              <a:t> </a:t>
            </a:r>
            <a:r>
              <a:rPr sz="2000" b="1" spc="130" dirty="0">
                <a:latin typeface="Trebuchet MS"/>
                <a:cs typeface="Trebuchet MS"/>
              </a:rPr>
              <a:t>*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21939" y="2890494"/>
            <a:ext cx="32327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Trebuchet MS"/>
                <a:cs typeface="Trebuchet MS"/>
              </a:rPr>
              <a:t>2</a:t>
            </a:r>
            <a:r>
              <a:rPr sz="2000" spc="-165" dirty="0">
                <a:latin typeface="Trebuchet MS"/>
                <a:cs typeface="Trebuchet MS"/>
              </a:rPr>
              <a:t> </a:t>
            </a:r>
            <a:r>
              <a:rPr sz="2000" spc="-135" dirty="0">
                <a:latin typeface="Trebuchet MS"/>
                <a:cs typeface="Trebuchet MS"/>
              </a:rPr>
              <a:t>am,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3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am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and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4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am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every</a:t>
            </a:r>
            <a:r>
              <a:rPr sz="2000" spc="-16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day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3724" y="1341120"/>
            <a:ext cx="50152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20" dirty="0"/>
              <a:t>Other </a:t>
            </a:r>
            <a:r>
              <a:rPr sz="3200" spc="-130" dirty="0"/>
              <a:t>Build </a:t>
            </a:r>
            <a:r>
              <a:rPr sz="3200" spc="-175" dirty="0"/>
              <a:t>Triggers </a:t>
            </a:r>
            <a:r>
              <a:rPr sz="3200" spc="-125" dirty="0"/>
              <a:t>of</a:t>
            </a:r>
            <a:r>
              <a:rPr sz="3200" spc="-570" dirty="0"/>
              <a:t> </a:t>
            </a:r>
            <a:r>
              <a:rPr sz="3200" spc="-170" dirty="0"/>
              <a:t>Jenkins</a:t>
            </a:r>
            <a:endParaRPr sz="3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5030" y="480771"/>
            <a:ext cx="739330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05" dirty="0">
                <a:latin typeface="Trebuchet MS"/>
                <a:cs typeface="Trebuchet MS"/>
              </a:rPr>
              <a:t>When </a:t>
            </a:r>
            <a:r>
              <a:rPr sz="2500" b="1" spc="-114" dirty="0">
                <a:latin typeface="Trebuchet MS"/>
                <a:cs typeface="Trebuchet MS"/>
              </a:rPr>
              <a:t>to </a:t>
            </a:r>
            <a:r>
              <a:rPr sz="2500" b="1" spc="-135" dirty="0">
                <a:latin typeface="Trebuchet MS"/>
                <a:cs typeface="Trebuchet MS"/>
              </a:rPr>
              <a:t>use </a:t>
            </a:r>
            <a:r>
              <a:rPr sz="2500" b="1" spc="-150" dirty="0">
                <a:latin typeface="Trebuchet MS"/>
                <a:cs typeface="Trebuchet MS"/>
              </a:rPr>
              <a:t>scheduled </a:t>
            </a:r>
            <a:r>
              <a:rPr sz="2500" b="1" spc="-130" dirty="0">
                <a:latin typeface="Trebuchet MS"/>
                <a:cs typeface="Trebuchet MS"/>
              </a:rPr>
              <a:t>build(build </a:t>
            </a:r>
            <a:r>
              <a:rPr sz="2500" b="1" spc="-145" dirty="0">
                <a:latin typeface="Trebuchet MS"/>
                <a:cs typeface="Trebuchet MS"/>
              </a:rPr>
              <a:t>periodically</a:t>
            </a:r>
            <a:r>
              <a:rPr sz="2500" b="1" spc="-470" dirty="0">
                <a:latin typeface="Trebuchet MS"/>
                <a:cs typeface="Trebuchet MS"/>
              </a:rPr>
              <a:t> </a:t>
            </a:r>
            <a:r>
              <a:rPr sz="2500" b="1" spc="-95" dirty="0">
                <a:latin typeface="Trebuchet MS"/>
                <a:cs typeface="Trebuchet MS"/>
              </a:rPr>
              <a:t>option)?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49565"/>
            <a:ext cx="7922259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0" dirty="0">
                <a:latin typeface="Trebuchet MS"/>
                <a:cs typeface="Trebuchet MS"/>
              </a:rPr>
              <a:t>Very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long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running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build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jobs,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where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quick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feedback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is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35" dirty="0">
                <a:latin typeface="Trebuchet MS"/>
                <a:cs typeface="Trebuchet MS"/>
              </a:rPr>
              <a:t>critical.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60" dirty="0">
                <a:latin typeface="Trebuchet MS"/>
                <a:cs typeface="Trebuchet MS"/>
              </a:rPr>
              <a:t>Some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intensive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load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and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performance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tests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which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may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take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several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hours  </a:t>
            </a:r>
            <a:r>
              <a:rPr sz="2000" spc="-80" dirty="0">
                <a:latin typeface="Trebuchet MS"/>
                <a:cs typeface="Trebuchet MS"/>
              </a:rPr>
              <a:t>to</a:t>
            </a:r>
            <a:r>
              <a:rPr sz="2000" spc="-16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run.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107" y="1341120"/>
            <a:ext cx="57918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70" dirty="0"/>
              <a:t>Jenkins </a:t>
            </a:r>
            <a:r>
              <a:rPr sz="3200" spc="-140" dirty="0"/>
              <a:t>code </a:t>
            </a:r>
            <a:r>
              <a:rPr sz="3200" spc="-150" dirty="0"/>
              <a:t>quality </a:t>
            </a:r>
            <a:r>
              <a:rPr sz="3200" spc="-155" dirty="0"/>
              <a:t>metrics</a:t>
            </a:r>
            <a:r>
              <a:rPr sz="3200" spc="-515" dirty="0"/>
              <a:t> </a:t>
            </a:r>
            <a:r>
              <a:rPr sz="3200" spc="-135" dirty="0"/>
              <a:t>report</a:t>
            </a:r>
            <a:endParaRPr sz="3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252" y="434501"/>
            <a:ext cx="7534154" cy="4336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3471" y="2212251"/>
            <a:ext cx="6750050" cy="2031364"/>
          </a:xfrm>
          <a:custGeom>
            <a:avLst/>
            <a:gdLst/>
            <a:ahLst/>
            <a:cxnLst/>
            <a:rect l="l" t="t" r="r" b="b"/>
            <a:pathLst>
              <a:path w="6750050" h="2031364">
                <a:moveTo>
                  <a:pt x="0" y="2031326"/>
                </a:moveTo>
                <a:lnTo>
                  <a:pt x="6749808" y="2031326"/>
                </a:lnTo>
                <a:lnTo>
                  <a:pt x="6749808" y="0"/>
                </a:lnTo>
                <a:lnTo>
                  <a:pt x="0" y="0"/>
                </a:lnTo>
                <a:lnTo>
                  <a:pt x="0" y="203132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92211" y="2232584"/>
            <a:ext cx="6426835" cy="1942464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b="1" spc="-125" dirty="0">
                <a:solidFill>
                  <a:srgbClr val="FF0000"/>
                </a:solidFill>
                <a:latin typeface="Trebuchet MS"/>
                <a:cs typeface="Trebuchet MS"/>
              </a:rPr>
              <a:t>Checkstyle</a:t>
            </a:r>
            <a:r>
              <a:rPr sz="1800" b="1" spc="-13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is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solidFill>
                  <a:srgbClr val="FF0000"/>
                </a:solidFill>
                <a:latin typeface="Trebuchet MS"/>
                <a:cs typeface="Trebuchet MS"/>
              </a:rPr>
              <a:t>code</a:t>
            </a:r>
            <a:r>
              <a:rPr sz="1800" spc="-1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110" dirty="0">
                <a:solidFill>
                  <a:srgbClr val="FF0000"/>
                </a:solidFill>
                <a:latin typeface="Trebuchet MS"/>
                <a:cs typeface="Trebuchet MS"/>
              </a:rPr>
              <a:t>static</a:t>
            </a:r>
            <a:r>
              <a:rPr sz="1800" spc="-12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75" dirty="0">
                <a:solidFill>
                  <a:srgbClr val="FF0000"/>
                </a:solidFill>
                <a:latin typeface="Trebuchet MS"/>
                <a:cs typeface="Trebuchet MS"/>
              </a:rPr>
              <a:t>analysis</a:t>
            </a:r>
            <a:r>
              <a:rPr sz="1800" spc="-13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tool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to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help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programmers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to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write  </a:t>
            </a:r>
            <a:r>
              <a:rPr sz="1800" spc="-145" dirty="0">
                <a:latin typeface="Trebuchet MS"/>
                <a:cs typeface="Trebuchet MS"/>
              </a:rPr>
              <a:t>Java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code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that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adheres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to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coding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standard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such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as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65" dirty="0">
                <a:latin typeface="Trebuchet MS"/>
                <a:cs typeface="Trebuchet MS"/>
              </a:rPr>
              <a:t>Avoiding </a:t>
            </a:r>
            <a:r>
              <a:rPr sz="1800" spc="-90" dirty="0">
                <a:latin typeface="Trebuchet MS"/>
                <a:cs typeface="Trebuchet MS"/>
              </a:rPr>
              <a:t>multiple </a:t>
            </a:r>
            <a:r>
              <a:rPr sz="1800" spc="-80" dirty="0">
                <a:latin typeface="Trebuchet MS"/>
                <a:cs typeface="Trebuchet MS"/>
              </a:rPr>
              <a:t>blank</a:t>
            </a:r>
            <a:r>
              <a:rPr sz="1800" spc="-25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lines;</a:t>
            </a:r>
            <a:endParaRPr sz="1800">
              <a:latin typeface="Trebuchet MS"/>
              <a:cs typeface="Trebuchet MS"/>
            </a:endParaRPr>
          </a:p>
          <a:p>
            <a:pPr marL="297815" indent="-28511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70" dirty="0">
                <a:latin typeface="Trebuchet MS"/>
                <a:cs typeface="Trebuchet MS"/>
              </a:rPr>
              <a:t>Removing </a:t>
            </a:r>
            <a:r>
              <a:rPr sz="1800" spc="-50" dirty="0">
                <a:latin typeface="Trebuchet MS"/>
                <a:cs typeface="Trebuchet MS"/>
              </a:rPr>
              <a:t>unused</a:t>
            </a:r>
            <a:r>
              <a:rPr sz="1800" spc="-19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variables;</a:t>
            </a:r>
            <a:endParaRPr sz="1800">
              <a:latin typeface="Trebuchet MS"/>
              <a:cs typeface="Trebuchet MS"/>
            </a:endParaRPr>
          </a:p>
          <a:p>
            <a:pPr marL="297815" indent="-285115">
              <a:lnSpc>
                <a:spcPts val="2145"/>
              </a:lnSpc>
              <a:spcBef>
                <a:spcPts val="1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85" dirty="0">
                <a:latin typeface="Trebuchet MS"/>
                <a:cs typeface="Trebuchet MS"/>
              </a:rPr>
              <a:t>Enforcing </a:t>
            </a:r>
            <a:r>
              <a:rPr sz="1800" spc="-100" dirty="0">
                <a:latin typeface="Trebuchet MS"/>
                <a:cs typeface="Trebuchet MS"/>
              </a:rPr>
              <a:t>correct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indentations;</a:t>
            </a:r>
            <a:endParaRPr sz="1800">
              <a:latin typeface="Trebuchet MS"/>
              <a:cs typeface="Trebuchet MS"/>
            </a:endParaRPr>
          </a:p>
          <a:p>
            <a:pPr marL="297815" indent="-285115">
              <a:lnSpc>
                <a:spcPts val="2145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80" dirty="0">
                <a:latin typeface="Trebuchet MS"/>
                <a:cs typeface="Trebuchet MS"/>
              </a:rPr>
              <a:t>…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097" y="353133"/>
            <a:ext cx="8036563" cy="3768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86758" y="1648951"/>
            <a:ext cx="3830701" cy="3183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274" y="450646"/>
            <a:ext cx="8045655" cy="35956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92233" y="1771851"/>
            <a:ext cx="5066804" cy="28984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5880" y="1244625"/>
            <a:ext cx="6592570" cy="119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8680" marR="5080" indent="-856615">
              <a:lnSpc>
                <a:spcPct val="119800"/>
              </a:lnSpc>
              <a:spcBef>
                <a:spcPts val="100"/>
              </a:spcBef>
            </a:pPr>
            <a:r>
              <a:rPr sz="3200" spc="-195" dirty="0"/>
              <a:t>Jenkins’ </a:t>
            </a:r>
            <a:r>
              <a:rPr sz="3200" spc="-100" dirty="0"/>
              <a:t>support </a:t>
            </a:r>
            <a:r>
              <a:rPr sz="3200" spc="-150" dirty="0"/>
              <a:t>for </a:t>
            </a:r>
            <a:r>
              <a:rPr sz="3200" spc="-120" dirty="0"/>
              <a:t>other </a:t>
            </a:r>
            <a:r>
              <a:rPr sz="3200" spc="-130" dirty="0"/>
              <a:t>build</a:t>
            </a:r>
            <a:r>
              <a:rPr sz="3200" spc="-670" dirty="0"/>
              <a:t> </a:t>
            </a:r>
            <a:r>
              <a:rPr sz="3200" spc="-125" dirty="0"/>
              <a:t>systems  </a:t>
            </a:r>
            <a:r>
              <a:rPr sz="3200" spc="-185" dirty="0"/>
              <a:t>(Ant, </a:t>
            </a:r>
            <a:r>
              <a:rPr sz="3200" spc="-160" dirty="0"/>
              <a:t>Gradle </a:t>
            </a:r>
            <a:r>
              <a:rPr sz="3200" spc="-105" dirty="0"/>
              <a:t>and </a:t>
            </a:r>
            <a:r>
              <a:rPr sz="3200" spc="-140" dirty="0"/>
              <a:t>shell</a:t>
            </a:r>
            <a:r>
              <a:rPr sz="3200" spc="-530" dirty="0"/>
              <a:t> </a:t>
            </a:r>
            <a:r>
              <a:rPr sz="3200" spc="-145" dirty="0"/>
              <a:t>scripts)</a:t>
            </a:r>
            <a:endParaRPr sz="3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8939" y="323291"/>
            <a:ext cx="2647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Apache</a:t>
            </a:r>
            <a:r>
              <a:rPr spc="-400" dirty="0"/>
              <a:t> </a:t>
            </a:r>
            <a:r>
              <a:rPr spc="-155" dirty="0"/>
              <a:t>Ant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86065"/>
            <a:ext cx="7265670" cy="143129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75" dirty="0">
                <a:latin typeface="Trebuchet MS"/>
                <a:cs typeface="Trebuchet MS"/>
              </a:rPr>
              <a:t>Widely-used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and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very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well-known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build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scripting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language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for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75" dirty="0">
                <a:latin typeface="Trebuchet MS"/>
                <a:cs typeface="Trebuchet MS"/>
              </a:rPr>
              <a:t>Java.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30" dirty="0">
                <a:latin typeface="Trebuchet MS"/>
                <a:cs typeface="Trebuchet MS"/>
              </a:rPr>
              <a:t>Flexible, </a:t>
            </a:r>
            <a:r>
              <a:rPr sz="2000" spc="-114" dirty="0">
                <a:latin typeface="Trebuchet MS"/>
                <a:cs typeface="Trebuchet MS"/>
              </a:rPr>
              <a:t>extensible, </a:t>
            </a:r>
            <a:r>
              <a:rPr sz="2000" spc="-110" dirty="0">
                <a:latin typeface="Trebuchet MS"/>
                <a:cs typeface="Trebuchet MS"/>
              </a:rPr>
              <a:t>relatively low-level </a:t>
            </a:r>
            <a:r>
              <a:rPr sz="2000" spc="-90" dirty="0">
                <a:latin typeface="Trebuchet MS"/>
                <a:cs typeface="Trebuchet MS"/>
              </a:rPr>
              <a:t>scripting</a:t>
            </a:r>
            <a:r>
              <a:rPr sz="2000" spc="-30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language.</a:t>
            </a:r>
            <a:endParaRPr sz="2000">
              <a:latin typeface="Trebuchet MS"/>
              <a:cs typeface="Trebuchet MS"/>
            </a:endParaRPr>
          </a:p>
          <a:p>
            <a:pPr marL="355600" marR="155575" indent="-342900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30" dirty="0">
                <a:latin typeface="Trebuchet MS"/>
                <a:cs typeface="Trebuchet MS"/>
              </a:rPr>
              <a:t>An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Ant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build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script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is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made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up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of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a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number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of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targets,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each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target  </a:t>
            </a:r>
            <a:r>
              <a:rPr sz="2000" spc="-80" dirty="0">
                <a:latin typeface="Trebuchet MS"/>
                <a:cs typeface="Trebuchet MS"/>
              </a:rPr>
              <a:t>performs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a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particular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job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in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build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process.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04080" y="2382438"/>
            <a:ext cx="4043565" cy="2502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6850" y="323291"/>
            <a:ext cx="1530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G</a:t>
            </a:r>
            <a:r>
              <a:rPr spc="-225" dirty="0"/>
              <a:t>r</a:t>
            </a:r>
            <a:r>
              <a:rPr spc="-204" dirty="0"/>
              <a:t>a</a:t>
            </a:r>
            <a:r>
              <a:rPr spc="-140" dirty="0"/>
              <a:t>d</a:t>
            </a:r>
            <a:r>
              <a:rPr spc="-290" dirty="0"/>
              <a:t>l</a:t>
            </a:r>
            <a:r>
              <a:rPr spc="-21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02169"/>
            <a:ext cx="7893050" cy="155829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95" dirty="0">
                <a:latin typeface="Trebuchet MS"/>
                <a:cs typeface="Trebuchet MS"/>
              </a:rPr>
              <a:t>Gradle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is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relatively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new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open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source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build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tool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for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145" dirty="0">
                <a:latin typeface="Trebuchet MS"/>
                <a:cs typeface="Trebuchet MS"/>
              </a:rPr>
              <a:t>Java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Virtual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Machine.</a:t>
            </a:r>
            <a:endParaRPr sz="1800">
              <a:latin typeface="Trebuchet MS"/>
              <a:cs typeface="Trebuchet MS"/>
            </a:endParaRPr>
          </a:p>
          <a:p>
            <a:pPr marL="355600" marR="570230" indent="-342900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75" dirty="0">
                <a:latin typeface="Trebuchet MS"/>
                <a:cs typeface="Trebuchet MS"/>
              </a:rPr>
              <a:t>Build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scripts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for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Gradle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are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written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in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Domain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Specific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Language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based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on  </a:t>
            </a:r>
            <a:r>
              <a:rPr sz="1800" spc="-100" dirty="0">
                <a:latin typeface="Trebuchet MS"/>
                <a:cs typeface="Trebuchet MS"/>
              </a:rPr>
              <a:t>Groovy.</a:t>
            </a:r>
            <a:endParaRPr sz="18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100" dirty="0">
                <a:latin typeface="Trebuchet MS"/>
                <a:cs typeface="Trebuchet MS"/>
              </a:rPr>
              <a:t>The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concise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nature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Groovy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scripting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lets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you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write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very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expressive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build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scripts  with very </a:t>
            </a:r>
            <a:r>
              <a:rPr sz="1800" spc="-120" dirty="0">
                <a:latin typeface="Trebuchet MS"/>
                <a:cs typeface="Trebuchet MS"/>
              </a:rPr>
              <a:t>little</a:t>
            </a:r>
            <a:r>
              <a:rPr sz="1800" spc="-23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code.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75555" y="2886359"/>
            <a:ext cx="5286732" cy="1413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1655" y="1265834"/>
            <a:ext cx="3880485" cy="10077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marR="5080" indent="-330200">
              <a:lnSpc>
                <a:spcPct val="119300"/>
              </a:lnSpc>
              <a:spcBef>
                <a:spcPts val="100"/>
              </a:spcBef>
            </a:pPr>
            <a:r>
              <a:rPr sz="2700" spc="-140" dirty="0"/>
              <a:t>Different </a:t>
            </a:r>
            <a:r>
              <a:rPr sz="2700" spc="-120" dirty="0"/>
              <a:t>stages </a:t>
            </a:r>
            <a:r>
              <a:rPr sz="2700" spc="-100" dirty="0"/>
              <a:t>of</a:t>
            </a:r>
            <a:r>
              <a:rPr sz="2700" spc="-415" dirty="0"/>
              <a:t> </a:t>
            </a:r>
            <a:r>
              <a:rPr sz="2700" spc="-105" dirty="0"/>
              <a:t>adopting  </a:t>
            </a:r>
            <a:r>
              <a:rPr sz="2700" spc="-90" dirty="0"/>
              <a:t>Continuous</a:t>
            </a:r>
            <a:r>
              <a:rPr sz="2700" spc="-225" dirty="0"/>
              <a:t> </a:t>
            </a:r>
            <a:r>
              <a:rPr sz="2700" spc="-120" dirty="0"/>
              <a:t>Integration</a:t>
            </a:r>
            <a:endParaRPr sz="27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2342" y="1284821"/>
            <a:ext cx="41789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40" dirty="0"/>
              <a:t>Archive </a:t>
            </a:r>
            <a:r>
              <a:rPr sz="3000" spc="-150" dirty="0"/>
              <a:t>generated</a:t>
            </a:r>
            <a:r>
              <a:rPr sz="3000" spc="-350" dirty="0"/>
              <a:t> </a:t>
            </a:r>
            <a:r>
              <a:rPr sz="3000" spc="-165" dirty="0"/>
              <a:t>artifacts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2415826" y="2650928"/>
            <a:ext cx="4120322" cy="1277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7771" y="320116"/>
            <a:ext cx="51758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95" dirty="0"/>
              <a:t>Continuous </a:t>
            </a:r>
            <a:r>
              <a:rPr sz="3000" spc="-135" dirty="0"/>
              <a:t>Integration</a:t>
            </a:r>
            <a:r>
              <a:rPr sz="3000" spc="-405" dirty="0"/>
              <a:t> </a:t>
            </a:r>
            <a:r>
              <a:rPr sz="3000" spc="-105" dirty="0"/>
              <a:t>Workflow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261532" y="1325029"/>
            <a:ext cx="1689100" cy="199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11046" y="1354963"/>
            <a:ext cx="1587588" cy="1889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1046" y="1354963"/>
            <a:ext cx="1588135" cy="1889760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10845" marR="403860" algn="ctr">
              <a:lnSpc>
                <a:spcPct val="99500"/>
              </a:lnSpc>
              <a:spcBef>
                <a:spcPts val="1580"/>
              </a:spcBef>
            </a:pP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Test  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89029" y="1320800"/>
            <a:ext cx="1769529" cy="19896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31370" y="1926162"/>
            <a:ext cx="1735670" cy="8466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38775" y="1347292"/>
            <a:ext cx="1668297" cy="18896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438775" y="1347279"/>
            <a:ext cx="1668780" cy="1889760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Times New Roman"/>
              <a:cs typeface="Times New Roman"/>
            </a:endParaRPr>
          </a:p>
          <a:p>
            <a:pPr marL="518159" marR="169545" indent="-340360">
              <a:lnSpc>
                <a:spcPts val="2130"/>
              </a:lnSpc>
            </a:pP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Staging 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8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QE  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testing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94100" y="4038600"/>
            <a:ext cx="1083732" cy="6265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06800" y="4102100"/>
            <a:ext cx="1058332" cy="571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45103" y="4068606"/>
            <a:ext cx="982042" cy="5223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45103" y="4068610"/>
            <a:ext cx="982344" cy="522605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875"/>
              </a:spcBef>
            </a:pP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Artifact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53170" y="3369733"/>
            <a:ext cx="1587500" cy="11387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97773" y="3397910"/>
            <a:ext cx="1384935" cy="932180"/>
          </a:xfrm>
          <a:custGeom>
            <a:avLst/>
            <a:gdLst/>
            <a:ahLst/>
            <a:cxnLst/>
            <a:rect l="l" t="t" r="r" b="b"/>
            <a:pathLst>
              <a:path w="1384935" h="932179">
                <a:moveTo>
                  <a:pt x="1269504" y="899375"/>
                </a:moveTo>
                <a:lnTo>
                  <a:pt x="1263484" y="904697"/>
                </a:lnTo>
                <a:lnTo>
                  <a:pt x="1262621" y="918692"/>
                </a:lnTo>
                <a:lnTo>
                  <a:pt x="1267955" y="924725"/>
                </a:lnTo>
                <a:lnTo>
                  <a:pt x="1384731" y="931900"/>
                </a:lnTo>
                <a:lnTo>
                  <a:pt x="1370332" y="902334"/>
                </a:lnTo>
                <a:lnTo>
                  <a:pt x="1317675" y="902334"/>
                </a:lnTo>
                <a:lnTo>
                  <a:pt x="1269504" y="899375"/>
                </a:lnTo>
                <a:close/>
              </a:path>
              <a:path w="1384935" h="932179">
                <a:moveTo>
                  <a:pt x="14122" y="0"/>
                </a:moveTo>
                <a:lnTo>
                  <a:pt x="0" y="21120"/>
                </a:lnTo>
                <a:lnTo>
                  <a:pt x="1317675" y="902334"/>
                </a:lnTo>
                <a:lnTo>
                  <a:pt x="1370332" y="902334"/>
                </a:lnTo>
                <a:lnTo>
                  <a:pt x="1360046" y="881214"/>
                </a:lnTo>
                <a:lnTo>
                  <a:pt x="1331798" y="881214"/>
                </a:lnTo>
                <a:lnTo>
                  <a:pt x="14122" y="0"/>
                </a:lnTo>
                <a:close/>
              </a:path>
              <a:path w="1384935" h="932179">
                <a:moveTo>
                  <a:pt x="1325892" y="824090"/>
                </a:moveTo>
                <a:lnTo>
                  <a:pt x="1313281" y="830237"/>
                </a:lnTo>
                <a:lnTo>
                  <a:pt x="1310665" y="837831"/>
                </a:lnTo>
                <a:lnTo>
                  <a:pt x="1331798" y="881214"/>
                </a:lnTo>
                <a:lnTo>
                  <a:pt x="1360046" y="881214"/>
                </a:lnTo>
                <a:lnTo>
                  <a:pt x="1333499" y="826706"/>
                </a:lnTo>
                <a:lnTo>
                  <a:pt x="1325892" y="82409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46656" y="3781742"/>
            <a:ext cx="1375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80" dirty="0">
                <a:latin typeface="Trebuchet MS"/>
                <a:cs typeface="Trebuchet MS"/>
              </a:rPr>
              <a:t>Generate </a:t>
            </a:r>
            <a:r>
              <a:rPr sz="1200" b="1" spc="-60" dirty="0">
                <a:latin typeface="Trebuchet MS"/>
                <a:cs typeface="Trebuchet MS"/>
              </a:rPr>
              <a:t>and</a:t>
            </a:r>
            <a:r>
              <a:rPr sz="1200" b="1" spc="-150" dirty="0">
                <a:latin typeface="Trebuchet MS"/>
                <a:cs typeface="Trebuchet MS"/>
              </a:rPr>
              <a:t> </a:t>
            </a:r>
            <a:r>
              <a:rPr sz="1200" b="1" spc="-85" dirty="0">
                <a:latin typeface="Trebuchet MS"/>
                <a:cs typeface="Trebuchet MS"/>
              </a:rPr>
              <a:t>archive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20170" y="3268133"/>
            <a:ext cx="1811870" cy="11387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66665" y="3407854"/>
            <a:ext cx="1604645" cy="933450"/>
          </a:xfrm>
          <a:custGeom>
            <a:avLst/>
            <a:gdLst/>
            <a:ahLst/>
            <a:cxnLst/>
            <a:rect l="l" t="t" r="r" b="b"/>
            <a:pathLst>
              <a:path w="1604645" h="933450">
                <a:moveTo>
                  <a:pt x="1487220" y="0"/>
                </a:moveTo>
                <a:lnTo>
                  <a:pt x="1481518" y="5651"/>
                </a:lnTo>
                <a:lnTo>
                  <a:pt x="1481442" y="19684"/>
                </a:lnTo>
                <a:lnTo>
                  <a:pt x="1487093" y="25399"/>
                </a:lnTo>
                <a:lnTo>
                  <a:pt x="1535353" y="25641"/>
                </a:lnTo>
                <a:lnTo>
                  <a:pt x="0" y="910920"/>
                </a:lnTo>
                <a:lnTo>
                  <a:pt x="12687" y="932929"/>
                </a:lnTo>
                <a:lnTo>
                  <a:pt x="1548041" y="47650"/>
                </a:lnTo>
                <a:lnTo>
                  <a:pt x="1577299" y="47650"/>
                </a:lnTo>
                <a:lnTo>
                  <a:pt x="1604225" y="584"/>
                </a:lnTo>
                <a:lnTo>
                  <a:pt x="1487220" y="0"/>
                </a:lnTo>
                <a:close/>
              </a:path>
              <a:path w="1604645" h="933450">
                <a:moveTo>
                  <a:pt x="1577299" y="47650"/>
                </a:moveTo>
                <a:lnTo>
                  <a:pt x="1548041" y="47650"/>
                </a:lnTo>
                <a:lnTo>
                  <a:pt x="1524076" y="89522"/>
                </a:lnTo>
                <a:lnTo>
                  <a:pt x="1526184" y="97281"/>
                </a:lnTo>
                <a:lnTo>
                  <a:pt x="1538363" y="104254"/>
                </a:lnTo>
                <a:lnTo>
                  <a:pt x="1546123" y="102146"/>
                </a:lnTo>
                <a:lnTo>
                  <a:pt x="1577299" y="4765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680151" y="3920235"/>
            <a:ext cx="459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65" dirty="0">
                <a:latin typeface="Trebuchet MS"/>
                <a:cs typeface="Trebuchet MS"/>
              </a:rPr>
              <a:t>d</a:t>
            </a:r>
            <a:r>
              <a:rPr sz="1200" b="1" spc="-75" dirty="0">
                <a:latin typeface="Trebuchet MS"/>
                <a:cs typeface="Trebuchet MS"/>
              </a:rPr>
              <a:t>ep</a:t>
            </a:r>
            <a:r>
              <a:rPr sz="1200" b="1" spc="-40" dirty="0">
                <a:latin typeface="Trebuchet MS"/>
                <a:cs typeface="Trebuchet MS"/>
              </a:rPr>
              <a:t>lo</a:t>
            </a:r>
            <a:r>
              <a:rPr sz="1200" b="1" spc="-75" dirty="0"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22129" y="2256362"/>
            <a:ext cx="1159932" cy="3640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73398" y="2292095"/>
            <a:ext cx="1053731" cy="2458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73398" y="2292095"/>
            <a:ext cx="1054100" cy="246379"/>
          </a:xfrm>
          <a:custGeom>
            <a:avLst/>
            <a:gdLst/>
            <a:ahLst/>
            <a:cxnLst/>
            <a:rect l="l" t="t" r="r" b="b"/>
            <a:pathLst>
              <a:path w="1054100" h="246380">
                <a:moveTo>
                  <a:pt x="0" y="61452"/>
                </a:moveTo>
                <a:lnTo>
                  <a:pt x="930837" y="61452"/>
                </a:lnTo>
                <a:lnTo>
                  <a:pt x="930837" y="0"/>
                </a:lnTo>
                <a:lnTo>
                  <a:pt x="1053740" y="122904"/>
                </a:lnTo>
                <a:lnTo>
                  <a:pt x="930837" y="245807"/>
                </a:lnTo>
                <a:lnTo>
                  <a:pt x="930837" y="184355"/>
                </a:lnTo>
                <a:lnTo>
                  <a:pt x="0" y="184355"/>
                </a:lnTo>
                <a:lnTo>
                  <a:pt x="0" y="61452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9266" y="1341120"/>
            <a:ext cx="6664959" cy="100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0125" marR="5080" indent="-2258060">
              <a:lnSpc>
                <a:spcPct val="100000"/>
              </a:lnSpc>
              <a:spcBef>
                <a:spcPts val="100"/>
              </a:spcBef>
            </a:pPr>
            <a:r>
              <a:rPr sz="3200" spc="-150" dirty="0"/>
              <a:t>Install </a:t>
            </a:r>
            <a:r>
              <a:rPr sz="3200" spc="-105" dirty="0"/>
              <a:t>and </a:t>
            </a:r>
            <a:r>
              <a:rPr sz="3200" spc="-140" dirty="0"/>
              <a:t>configure </a:t>
            </a:r>
            <a:r>
              <a:rPr sz="3200" spc="-225" dirty="0"/>
              <a:t>Tomcat </a:t>
            </a:r>
            <a:r>
              <a:rPr sz="3200" spc="-100" dirty="0"/>
              <a:t>as</a:t>
            </a:r>
            <a:r>
              <a:rPr sz="3200" spc="-710" dirty="0"/>
              <a:t> </a:t>
            </a:r>
            <a:r>
              <a:rPr sz="3200" spc="-150" dirty="0"/>
              <a:t>a </a:t>
            </a:r>
            <a:r>
              <a:rPr sz="3200" spc="-130" dirty="0"/>
              <a:t>staging  environment</a:t>
            </a:r>
            <a:endParaRPr sz="3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35323" y="323291"/>
            <a:ext cx="1673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620" dirty="0">
                <a:latin typeface="Trebuchet MS"/>
                <a:cs typeface="Trebuchet MS"/>
              </a:rPr>
              <a:t>T</a:t>
            </a:r>
            <a:r>
              <a:rPr sz="4400" spc="-215" dirty="0">
                <a:latin typeface="Trebuchet MS"/>
                <a:cs typeface="Trebuchet MS"/>
              </a:rPr>
              <a:t>o</a:t>
            </a:r>
            <a:r>
              <a:rPr sz="4400" spc="-145" dirty="0">
                <a:latin typeface="Trebuchet MS"/>
                <a:cs typeface="Trebuchet MS"/>
              </a:rPr>
              <a:t>m</a:t>
            </a:r>
            <a:r>
              <a:rPr sz="4400" spc="-355" dirty="0">
                <a:latin typeface="Trebuchet MS"/>
                <a:cs typeface="Trebuchet MS"/>
              </a:rPr>
              <a:t>c</a:t>
            </a:r>
            <a:r>
              <a:rPr sz="4400" spc="-245" dirty="0">
                <a:latin typeface="Trebuchet MS"/>
                <a:cs typeface="Trebuchet MS"/>
              </a:rPr>
              <a:t>a</a:t>
            </a:r>
            <a:r>
              <a:rPr sz="4400" spc="-275" dirty="0">
                <a:latin typeface="Trebuchet MS"/>
                <a:cs typeface="Trebuchet MS"/>
              </a:rPr>
              <a:t>t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49565"/>
            <a:ext cx="796099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200" spc="-160" dirty="0">
                <a:latin typeface="Trebuchet MS"/>
                <a:cs typeface="Trebuchet MS"/>
              </a:rPr>
              <a:t>Tomcat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is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an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open-source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web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server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and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provides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40" dirty="0">
                <a:latin typeface="Trebuchet MS"/>
                <a:cs typeface="Trebuchet MS"/>
              </a:rPr>
              <a:t>"pure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95" dirty="0">
                <a:latin typeface="Trebuchet MS"/>
                <a:cs typeface="Trebuchet MS"/>
              </a:rPr>
              <a:t>Java”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135" dirty="0">
                <a:latin typeface="Trebuchet MS"/>
                <a:cs typeface="Trebuchet MS"/>
              </a:rPr>
              <a:t>HTTP  </a:t>
            </a:r>
            <a:r>
              <a:rPr sz="2200" spc="-90" dirty="0">
                <a:latin typeface="Trebuchet MS"/>
                <a:cs typeface="Trebuchet MS"/>
              </a:rPr>
              <a:t>web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server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environment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in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which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80" dirty="0">
                <a:latin typeface="Trebuchet MS"/>
                <a:cs typeface="Trebuchet MS"/>
              </a:rPr>
              <a:t>Java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code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can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run.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84522" y="2408262"/>
            <a:ext cx="4000311" cy="1032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3647" y="323291"/>
            <a:ext cx="6153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Change </a:t>
            </a:r>
            <a:r>
              <a:rPr spc="-310" dirty="0"/>
              <a:t>Tomcat </a:t>
            </a:r>
            <a:r>
              <a:rPr spc="-180" dirty="0"/>
              <a:t>Server</a:t>
            </a:r>
            <a:r>
              <a:rPr spc="-515" dirty="0"/>
              <a:t> </a:t>
            </a:r>
            <a:r>
              <a:rPr spc="-195" dirty="0"/>
              <a:t>Port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86065"/>
            <a:ext cx="4437380" cy="7620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10" dirty="0">
                <a:latin typeface="Trebuchet MS"/>
                <a:cs typeface="Trebuchet MS"/>
              </a:rPr>
              <a:t>Jenkins </a:t>
            </a:r>
            <a:r>
              <a:rPr sz="2000" spc="-55" dirty="0">
                <a:latin typeface="Trebuchet MS"/>
                <a:cs typeface="Trebuchet MS"/>
              </a:rPr>
              <a:t>runs </a:t>
            </a:r>
            <a:r>
              <a:rPr sz="2000" spc="-35" dirty="0">
                <a:latin typeface="Trebuchet MS"/>
                <a:cs typeface="Trebuchet MS"/>
              </a:rPr>
              <a:t>on </a:t>
            </a:r>
            <a:r>
              <a:rPr sz="2000" spc="-75" dirty="0">
                <a:latin typeface="Trebuchet MS"/>
                <a:cs typeface="Trebuchet MS"/>
              </a:rPr>
              <a:t>port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FF0000"/>
                </a:solidFill>
                <a:latin typeface="Trebuchet MS"/>
                <a:cs typeface="Trebuchet MS"/>
              </a:rPr>
              <a:t>8080.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10" dirty="0">
                <a:latin typeface="Trebuchet MS"/>
                <a:cs typeface="Trebuchet MS"/>
              </a:rPr>
              <a:t>The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default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port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of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45" dirty="0">
                <a:latin typeface="Trebuchet MS"/>
                <a:cs typeface="Trebuchet MS"/>
              </a:rPr>
              <a:t>Tomcat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is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also</a:t>
            </a:r>
            <a:r>
              <a:rPr sz="2000" spc="-165" dirty="0"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FF0000"/>
                </a:solidFill>
                <a:latin typeface="Trebuchet MS"/>
                <a:cs typeface="Trebuchet MS"/>
              </a:rPr>
              <a:t>8080.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3000" y="2971800"/>
            <a:ext cx="4127500" cy="1289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259877"/>
            <a:ext cx="7705725" cy="10502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35" dirty="0">
                <a:latin typeface="Trebuchet MS"/>
                <a:cs typeface="Trebuchet MS"/>
              </a:rPr>
              <a:t>Install </a:t>
            </a:r>
            <a:r>
              <a:rPr sz="2800" i="1" spc="-120" dirty="0">
                <a:solidFill>
                  <a:srgbClr val="FF0000"/>
                </a:solidFill>
                <a:latin typeface="Trebuchet MS"/>
                <a:cs typeface="Trebuchet MS"/>
              </a:rPr>
              <a:t>copy </a:t>
            </a:r>
            <a:r>
              <a:rPr sz="2800" i="1" spc="-180" dirty="0">
                <a:solidFill>
                  <a:srgbClr val="FF0000"/>
                </a:solidFill>
                <a:latin typeface="Trebuchet MS"/>
                <a:cs typeface="Trebuchet MS"/>
              </a:rPr>
              <a:t>artifact </a:t>
            </a:r>
            <a:r>
              <a:rPr sz="2800" spc="-95" dirty="0">
                <a:latin typeface="Trebuchet MS"/>
                <a:cs typeface="Trebuchet MS"/>
              </a:rPr>
              <a:t>and </a:t>
            </a:r>
            <a:r>
              <a:rPr sz="2800" i="1" spc="-150" dirty="0">
                <a:solidFill>
                  <a:srgbClr val="FF0000"/>
                </a:solidFill>
                <a:latin typeface="Trebuchet MS"/>
                <a:cs typeface="Trebuchet MS"/>
              </a:rPr>
              <a:t>deploy </a:t>
            </a:r>
            <a:r>
              <a:rPr sz="2800" i="1" spc="-175" dirty="0">
                <a:solidFill>
                  <a:srgbClr val="FF0000"/>
                </a:solidFill>
                <a:latin typeface="Trebuchet MS"/>
                <a:cs typeface="Trebuchet MS"/>
              </a:rPr>
              <a:t>to </a:t>
            </a:r>
            <a:r>
              <a:rPr sz="2800" i="1" spc="-150" dirty="0">
                <a:solidFill>
                  <a:srgbClr val="FF0000"/>
                </a:solidFill>
                <a:latin typeface="Trebuchet MS"/>
                <a:cs typeface="Trebuchet MS"/>
              </a:rPr>
              <a:t>container</a:t>
            </a:r>
            <a:r>
              <a:rPr sz="2800" i="1" spc="-61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plugins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95" dirty="0">
                <a:latin typeface="Trebuchet MS"/>
                <a:cs typeface="Trebuchet MS"/>
              </a:rPr>
              <a:t>Deploy </a:t>
            </a:r>
            <a:r>
              <a:rPr sz="2800" spc="-70" dirty="0">
                <a:latin typeface="Trebuchet MS"/>
                <a:cs typeface="Trebuchet MS"/>
              </a:rPr>
              <a:t>our </a:t>
            </a:r>
            <a:r>
              <a:rPr sz="2800" spc="-135" dirty="0">
                <a:latin typeface="Trebuchet MS"/>
                <a:cs typeface="Trebuchet MS"/>
              </a:rPr>
              <a:t>application </a:t>
            </a:r>
            <a:r>
              <a:rPr sz="2800" spc="-114" dirty="0">
                <a:latin typeface="Trebuchet MS"/>
                <a:cs typeface="Trebuchet MS"/>
              </a:rPr>
              <a:t>to </a:t>
            </a:r>
            <a:r>
              <a:rPr sz="2800" spc="-120" dirty="0">
                <a:latin typeface="Trebuchet MS"/>
                <a:cs typeface="Trebuchet MS"/>
              </a:rPr>
              <a:t>staging</a:t>
            </a:r>
            <a:r>
              <a:rPr sz="2800" spc="-645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environment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9237" y="1341120"/>
            <a:ext cx="3565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70" dirty="0"/>
              <a:t>Jenkins </a:t>
            </a:r>
            <a:r>
              <a:rPr sz="3200" spc="-130" dirty="0"/>
              <a:t>Build</a:t>
            </a:r>
            <a:r>
              <a:rPr sz="3200" spc="-340" dirty="0"/>
              <a:t> </a:t>
            </a:r>
            <a:r>
              <a:rPr sz="3200" spc="-150" dirty="0"/>
              <a:t>Pipeline</a:t>
            </a:r>
            <a:endParaRPr sz="3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7564" y="491160"/>
            <a:ext cx="40652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75" dirty="0"/>
              <a:t>Our </a:t>
            </a:r>
            <a:r>
              <a:rPr sz="3000" spc="-140" dirty="0"/>
              <a:t>Current </a:t>
            </a:r>
            <a:r>
              <a:rPr sz="3000" spc="-120" dirty="0"/>
              <a:t>Build</a:t>
            </a:r>
            <a:r>
              <a:rPr sz="3000" spc="-545" dirty="0"/>
              <a:t> </a:t>
            </a:r>
            <a:r>
              <a:rPr sz="3000" spc="-145" dirty="0"/>
              <a:t>Pipeline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608670" y="2002370"/>
            <a:ext cx="1689100" cy="1993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9305" y="2030933"/>
            <a:ext cx="1587588" cy="1889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59305" y="2030933"/>
            <a:ext cx="1588135" cy="1889760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10845" marR="403860" algn="ctr">
              <a:lnSpc>
                <a:spcPct val="99500"/>
              </a:lnSpc>
              <a:spcBef>
                <a:spcPts val="1580"/>
              </a:spcBef>
            </a:pP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Test  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36170" y="1993900"/>
            <a:ext cx="1579029" cy="1993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87034" y="2023262"/>
            <a:ext cx="1474914" cy="18896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87034" y="2023249"/>
            <a:ext cx="1475105" cy="1889760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Times New Roman"/>
              <a:cs typeface="Times New Roman"/>
            </a:endParaRPr>
          </a:p>
          <a:p>
            <a:pPr marL="262255" marR="231775" indent="-22860">
              <a:lnSpc>
                <a:spcPts val="2130"/>
              </a:lnSpc>
            </a:pP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Staging</a:t>
            </a:r>
            <a:r>
              <a:rPr sz="18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for  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QE</a:t>
            </a:r>
            <a:r>
              <a:rPr sz="1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testing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03107" y="4042206"/>
            <a:ext cx="8851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65" dirty="0">
                <a:latin typeface="Trebuchet MS"/>
                <a:cs typeface="Trebuchet MS"/>
              </a:rPr>
              <a:t>Upstream</a:t>
            </a:r>
            <a:r>
              <a:rPr sz="1200" b="1" spc="-150" dirty="0">
                <a:latin typeface="Trebuchet MS"/>
                <a:cs typeface="Trebuchet MS"/>
              </a:rPr>
              <a:t> </a:t>
            </a:r>
            <a:r>
              <a:rPr sz="1200" b="1" spc="-75" dirty="0">
                <a:latin typeface="Trebuchet MS"/>
                <a:cs typeface="Trebuchet MS"/>
              </a:rPr>
              <a:t>job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69270" y="2819403"/>
            <a:ext cx="1159929" cy="364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21658" y="2855404"/>
            <a:ext cx="1053744" cy="245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21658" y="2855404"/>
            <a:ext cx="1054100" cy="246379"/>
          </a:xfrm>
          <a:custGeom>
            <a:avLst/>
            <a:gdLst/>
            <a:ahLst/>
            <a:cxnLst/>
            <a:rect l="l" t="t" r="r" b="b"/>
            <a:pathLst>
              <a:path w="1054100" h="246380">
                <a:moveTo>
                  <a:pt x="0" y="61452"/>
                </a:moveTo>
                <a:lnTo>
                  <a:pt x="930837" y="61452"/>
                </a:lnTo>
                <a:lnTo>
                  <a:pt x="930837" y="0"/>
                </a:lnTo>
                <a:lnTo>
                  <a:pt x="1053740" y="122904"/>
                </a:lnTo>
                <a:lnTo>
                  <a:pt x="930837" y="245807"/>
                </a:lnTo>
                <a:lnTo>
                  <a:pt x="930837" y="184355"/>
                </a:lnTo>
                <a:lnTo>
                  <a:pt x="0" y="184355"/>
                </a:lnTo>
                <a:lnTo>
                  <a:pt x="0" y="61452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27178" y="4056113"/>
            <a:ext cx="1078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60" dirty="0">
                <a:latin typeface="Trebuchet MS"/>
                <a:cs typeface="Trebuchet MS"/>
              </a:rPr>
              <a:t>Downstream</a:t>
            </a:r>
            <a:r>
              <a:rPr sz="1200" b="1" spc="-135" dirty="0">
                <a:latin typeface="Trebuchet MS"/>
                <a:cs typeface="Trebuchet MS"/>
              </a:rPr>
              <a:t> </a:t>
            </a:r>
            <a:r>
              <a:rPr sz="1200" b="1" spc="-75" dirty="0">
                <a:latin typeface="Trebuchet MS"/>
                <a:cs typeface="Trebuchet MS"/>
              </a:rPr>
              <a:t>job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5305" y="438417"/>
            <a:ext cx="61334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5" dirty="0"/>
              <a:t>When</a:t>
            </a:r>
            <a:r>
              <a:rPr sz="3000" spc="-240" dirty="0"/>
              <a:t> </a:t>
            </a:r>
            <a:r>
              <a:rPr sz="3000" spc="-135" dirty="0"/>
              <a:t>the</a:t>
            </a:r>
            <a:r>
              <a:rPr sz="3000" spc="-245" dirty="0"/>
              <a:t> </a:t>
            </a:r>
            <a:r>
              <a:rPr sz="3000" spc="-105" dirty="0"/>
              <a:t>number</a:t>
            </a:r>
            <a:r>
              <a:rPr sz="3000" spc="-225" dirty="0"/>
              <a:t> </a:t>
            </a:r>
            <a:r>
              <a:rPr sz="3000" spc="-110" dirty="0"/>
              <a:t>of</a:t>
            </a:r>
            <a:r>
              <a:rPr sz="3000" spc="-240" dirty="0"/>
              <a:t> </a:t>
            </a:r>
            <a:r>
              <a:rPr sz="3000" spc="-130" dirty="0"/>
              <a:t>build</a:t>
            </a:r>
            <a:r>
              <a:rPr sz="3000" spc="-235" dirty="0"/>
              <a:t> </a:t>
            </a:r>
            <a:r>
              <a:rPr sz="3000" spc="-145" dirty="0"/>
              <a:t>jobs</a:t>
            </a:r>
            <a:r>
              <a:rPr sz="3000" spc="-235" dirty="0"/>
              <a:t> </a:t>
            </a:r>
            <a:r>
              <a:rPr sz="3000" spc="-95" dirty="0"/>
              <a:t>grows…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2095893" y="1210600"/>
            <a:ext cx="4952225" cy="3771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1075" y="323291"/>
            <a:ext cx="46431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Build </a:t>
            </a:r>
            <a:r>
              <a:rPr spc="-204" dirty="0"/>
              <a:t>Pipeline</a:t>
            </a:r>
            <a:r>
              <a:rPr spc="-530" dirty="0"/>
              <a:t> </a:t>
            </a:r>
            <a:r>
              <a:rPr spc="-175" dirty="0"/>
              <a:t>Plugin</a:t>
            </a:r>
          </a:p>
        </p:txBody>
      </p:sp>
      <p:sp>
        <p:nvSpPr>
          <p:cNvPr id="4" name="object 4"/>
          <p:cNvSpPr/>
          <p:nvPr/>
        </p:nvSpPr>
        <p:spPr>
          <a:xfrm>
            <a:off x="583826" y="1181379"/>
            <a:ext cx="5848477" cy="14610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3826" y="2468308"/>
            <a:ext cx="8154187" cy="17206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1181" y="340760"/>
            <a:ext cx="867250" cy="951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566" y="2009407"/>
            <a:ext cx="3576011" cy="2323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72889" y="376269"/>
            <a:ext cx="1847547" cy="8675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6629" y="1109129"/>
            <a:ext cx="554567" cy="977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5041" y="1248778"/>
            <a:ext cx="359410" cy="772795"/>
          </a:xfrm>
          <a:custGeom>
            <a:avLst/>
            <a:gdLst/>
            <a:ahLst/>
            <a:cxnLst/>
            <a:rect l="l" t="t" r="r" b="b"/>
            <a:pathLst>
              <a:path w="359410" h="772794">
                <a:moveTo>
                  <a:pt x="352556" y="61137"/>
                </a:moveTo>
                <a:lnTo>
                  <a:pt x="304888" y="61137"/>
                </a:lnTo>
                <a:lnTo>
                  <a:pt x="0" y="762279"/>
                </a:lnTo>
                <a:lnTo>
                  <a:pt x="23291" y="772413"/>
                </a:lnTo>
                <a:lnTo>
                  <a:pt x="328180" y="71259"/>
                </a:lnTo>
                <a:lnTo>
                  <a:pt x="353756" y="71259"/>
                </a:lnTo>
                <a:lnTo>
                  <a:pt x="352556" y="61137"/>
                </a:lnTo>
                <a:close/>
              </a:path>
              <a:path w="359410" h="772794">
                <a:moveTo>
                  <a:pt x="353756" y="71259"/>
                </a:moveTo>
                <a:lnTo>
                  <a:pt x="328180" y="71259"/>
                </a:lnTo>
                <a:lnTo>
                  <a:pt x="333857" y="119176"/>
                </a:lnTo>
                <a:lnTo>
                  <a:pt x="340169" y="124155"/>
                </a:lnTo>
                <a:lnTo>
                  <a:pt x="354101" y="122504"/>
                </a:lnTo>
                <a:lnTo>
                  <a:pt x="359079" y="116192"/>
                </a:lnTo>
                <a:lnTo>
                  <a:pt x="353756" y="71259"/>
                </a:lnTo>
                <a:close/>
              </a:path>
              <a:path w="359410" h="772794">
                <a:moveTo>
                  <a:pt x="345313" y="0"/>
                </a:moveTo>
                <a:lnTo>
                  <a:pt x="250951" y="69176"/>
                </a:lnTo>
                <a:lnTo>
                  <a:pt x="249720" y="77127"/>
                </a:lnTo>
                <a:lnTo>
                  <a:pt x="258013" y="88442"/>
                </a:lnTo>
                <a:lnTo>
                  <a:pt x="265963" y="89662"/>
                </a:lnTo>
                <a:lnTo>
                  <a:pt x="304888" y="61137"/>
                </a:lnTo>
                <a:lnTo>
                  <a:pt x="352556" y="61137"/>
                </a:lnTo>
                <a:lnTo>
                  <a:pt x="345313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05470" y="1231900"/>
            <a:ext cx="702732" cy="762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6252" y="1370495"/>
            <a:ext cx="496570" cy="558800"/>
          </a:xfrm>
          <a:custGeom>
            <a:avLst/>
            <a:gdLst/>
            <a:ahLst/>
            <a:cxnLst/>
            <a:rect l="l" t="t" r="r" b="b"/>
            <a:pathLst>
              <a:path w="496569" h="558800">
                <a:moveTo>
                  <a:pt x="72226" y="62484"/>
                </a:moveTo>
                <a:lnTo>
                  <a:pt x="38315" y="62484"/>
                </a:lnTo>
                <a:lnTo>
                  <a:pt x="477367" y="558800"/>
                </a:lnTo>
                <a:lnTo>
                  <a:pt x="496392" y="541959"/>
                </a:lnTo>
                <a:lnTo>
                  <a:pt x="72226" y="62484"/>
                </a:lnTo>
                <a:close/>
              </a:path>
              <a:path w="496569" h="558800">
                <a:moveTo>
                  <a:pt x="0" y="0"/>
                </a:moveTo>
                <a:lnTo>
                  <a:pt x="22809" y="114757"/>
                </a:lnTo>
                <a:lnTo>
                  <a:pt x="29502" y="119227"/>
                </a:lnTo>
                <a:lnTo>
                  <a:pt x="43256" y="116497"/>
                </a:lnTo>
                <a:lnTo>
                  <a:pt x="47726" y="109804"/>
                </a:lnTo>
                <a:lnTo>
                  <a:pt x="38315" y="62484"/>
                </a:lnTo>
                <a:lnTo>
                  <a:pt x="72226" y="62484"/>
                </a:lnTo>
                <a:lnTo>
                  <a:pt x="57340" y="45656"/>
                </a:lnTo>
                <a:lnTo>
                  <a:pt x="114137" y="45656"/>
                </a:lnTo>
                <a:lnTo>
                  <a:pt x="114744" y="43814"/>
                </a:lnTo>
                <a:lnTo>
                  <a:pt x="111125" y="36639"/>
                </a:lnTo>
                <a:lnTo>
                  <a:pt x="0" y="0"/>
                </a:lnTo>
                <a:close/>
              </a:path>
              <a:path w="496569" h="558800">
                <a:moveTo>
                  <a:pt x="114137" y="45656"/>
                </a:moveTo>
                <a:lnTo>
                  <a:pt x="57340" y="45656"/>
                </a:lnTo>
                <a:lnTo>
                  <a:pt x="103174" y="60756"/>
                </a:lnTo>
                <a:lnTo>
                  <a:pt x="110350" y="57137"/>
                </a:lnTo>
                <a:lnTo>
                  <a:pt x="114137" y="4565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01631" y="3935082"/>
            <a:ext cx="848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latin typeface="Trebuchet MS"/>
                <a:cs typeface="Trebuchet MS"/>
              </a:rPr>
              <a:t>Few</a:t>
            </a:r>
            <a:r>
              <a:rPr sz="1200" spc="-14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commits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465381" y="893115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latin typeface="Trebuchet MS"/>
                <a:cs typeface="Trebuchet MS"/>
              </a:rPr>
              <a:t>Stage</a:t>
            </a:r>
            <a:r>
              <a:rPr sz="1800" b="1" spc="-204" dirty="0">
                <a:latin typeface="Trebuchet MS"/>
                <a:cs typeface="Trebuchet MS"/>
              </a:rPr>
              <a:t> </a:t>
            </a:r>
            <a:r>
              <a:rPr sz="1800" b="1" spc="-155" dirty="0">
                <a:latin typeface="Trebuchet MS"/>
                <a:cs typeface="Trebuchet MS"/>
              </a:rPr>
              <a:t>1: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65381" y="1263116"/>
            <a:ext cx="3002915" cy="205740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19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900" spc="-5" dirty="0">
                <a:latin typeface="Trebuchet MS"/>
                <a:cs typeface="Trebuchet MS"/>
              </a:rPr>
              <a:t>No </a:t>
            </a:r>
            <a:r>
              <a:rPr sz="1900" spc="-80" dirty="0">
                <a:latin typeface="Trebuchet MS"/>
                <a:cs typeface="Trebuchet MS"/>
              </a:rPr>
              <a:t>build</a:t>
            </a:r>
            <a:r>
              <a:rPr sz="1900" spc="-310" dirty="0">
                <a:latin typeface="Trebuchet MS"/>
                <a:cs typeface="Trebuchet MS"/>
              </a:rPr>
              <a:t> </a:t>
            </a:r>
            <a:r>
              <a:rPr sz="1900" spc="-95" dirty="0">
                <a:latin typeface="Trebuchet MS"/>
                <a:cs typeface="Trebuchet MS"/>
              </a:rPr>
              <a:t>servers.</a:t>
            </a:r>
            <a:endParaRPr sz="1900">
              <a:latin typeface="Trebuchet MS"/>
              <a:cs typeface="Trebuchet MS"/>
            </a:endParaRPr>
          </a:p>
          <a:p>
            <a:pPr marL="298450" marR="5080" indent="-285750">
              <a:lnSpc>
                <a:spcPct val="70200"/>
              </a:lnSpc>
              <a:spcBef>
                <a:spcPts val="16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900" spc="-70" dirty="0">
                <a:latin typeface="Trebuchet MS"/>
                <a:cs typeface="Trebuchet MS"/>
              </a:rPr>
              <a:t>Developers </a:t>
            </a:r>
            <a:r>
              <a:rPr sz="1900" spc="-40" dirty="0">
                <a:latin typeface="Trebuchet MS"/>
                <a:cs typeface="Trebuchet MS"/>
              </a:rPr>
              <a:t>do </a:t>
            </a:r>
            <a:r>
              <a:rPr sz="1900" spc="-80" dirty="0">
                <a:latin typeface="Trebuchet MS"/>
                <a:cs typeface="Trebuchet MS"/>
              </a:rPr>
              <a:t>NOT</a:t>
            </a:r>
            <a:r>
              <a:rPr sz="1900" spc="-420" dirty="0">
                <a:latin typeface="Trebuchet MS"/>
                <a:cs typeface="Trebuchet MS"/>
              </a:rPr>
              <a:t> </a:t>
            </a:r>
            <a:r>
              <a:rPr sz="1900" spc="-90" dirty="0">
                <a:latin typeface="Trebuchet MS"/>
                <a:cs typeface="Trebuchet MS"/>
              </a:rPr>
              <a:t>commit  </a:t>
            </a:r>
            <a:r>
              <a:rPr sz="1900" spc="-35" dirty="0">
                <a:latin typeface="Trebuchet MS"/>
                <a:cs typeface="Trebuchet MS"/>
              </a:rPr>
              <a:t>on </a:t>
            </a:r>
            <a:r>
              <a:rPr sz="1900" spc="-90" dirty="0">
                <a:latin typeface="Trebuchet MS"/>
                <a:cs typeface="Trebuchet MS"/>
              </a:rPr>
              <a:t>a </a:t>
            </a:r>
            <a:r>
              <a:rPr sz="1900" spc="-85" dirty="0">
                <a:latin typeface="Trebuchet MS"/>
                <a:cs typeface="Trebuchet MS"/>
              </a:rPr>
              <a:t>regular</a:t>
            </a:r>
            <a:r>
              <a:rPr sz="1900" spc="-345" dirty="0">
                <a:latin typeface="Trebuchet MS"/>
                <a:cs typeface="Trebuchet MS"/>
              </a:rPr>
              <a:t> </a:t>
            </a:r>
            <a:r>
              <a:rPr sz="1900" spc="-90" dirty="0">
                <a:latin typeface="Trebuchet MS"/>
                <a:cs typeface="Trebuchet MS"/>
              </a:rPr>
              <a:t>basis.</a:t>
            </a:r>
            <a:endParaRPr sz="1900">
              <a:latin typeface="Trebuchet MS"/>
              <a:cs typeface="Trebuchet MS"/>
            </a:endParaRPr>
          </a:p>
          <a:p>
            <a:pPr marL="298450" marR="8890" indent="-285750">
              <a:lnSpc>
                <a:spcPct val="70200"/>
              </a:lnSpc>
              <a:spcBef>
                <a:spcPts val="159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900" spc="-70" dirty="0">
                <a:latin typeface="Trebuchet MS"/>
                <a:cs typeface="Trebuchet MS"/>
              </a:rPr>
              <a:t>Changes </a:t>
            </a:r>
            <a:r>
              <a:rPr sz="1900" spc="-95" dirty="0">
                <a:latin typeface="Trebuchet MS"/>
                <a:cs typeface="Trebuchet MS"/>
              </a:rPr>
              <a:t>are </a:t>
            </a:r>
            <a:r>
              <a:rPr sz="1900" spc="-100" dirty="0">
                <a:latin typeface="Trebuchet MS"/>
                <a:cs typeface="Trebuchet MS"/>
              </a:rPr>
              <a:t>integrated</a:t>
            </a:r>
            <a:r>
              <a:rPr sz="1900" spc="-325" dirty="0">
                <a:latin typeface="Trebuchet MS"/>
                <a:cs typeface="Trebuchet MS"/>
              </a:rPr>
              <a:t> </a:t>
            </a:r>
            <a:r>
              <a:rPr sz="1900" spc="-65" dirty="0">
                <a:latin typeface="Trebuchet MS"/>
                <a:cs typeface="Trebuchet MS"/>
              </a:rPr>
              <a:t>and  </a:t>
            </a:r>
            <a:r>
              <a:rPr sz="1900" spc="-100" dirty="0">
                <a:latin typeface="Trebuchet MS"/>
                <a:cs typeface="Trebuchet MS"/>
              </a:rPr>
              <a:t>tested</a:t>
            </a:r>
            <a:r>
              <a:rPr sz="1900" spc="-155" dirty="0">
                <a:latin typeface="Trebuchet MS"/>
                <a:cs typeface="Trebuchet MS"/>
              </a:rPr>
              <a:t> </a:t>
            </a:r>
            <a:r>
              <a:rPr sz="1900" spc="-110" dirty="0">
                <a:latin typeface="Trebuchet MS"/>
                <a:cs typeface="Trebuchet MS"/>
              </a:rPr>
              <a:t>manually.</a:t>
            </a:r>
            <a:endParaRPr sz="19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919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900" spc="-105" dirty="0">
                <a:latin typeface="Trebuchet MS"/>
                <a:cs typeface="Trebuchet MS"/>
              </a:rPr>
              <a:t>Few</a:t>
            </a:r>
            <a:r>
              <a:rPr sz="1900" spc="-150" dirty="0">
                <a:latin typeface="Trebuchet MS"/>
                <a:cs typeface="Trebuchet MS"/>
              </a:rPr>
              <a:t> </a:t>
            </a:r>
            <a:r>
              <a:rPr sz="1900" spc="-100" dirty="0">
                <a:latin typeface="Trebuchet MS"/>
                <a:cs typeface="Trebuchet MS"/>
              </a:rPr>
              <a:t>releases.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5801" y="1332674"/>
            <a:ext cx="42919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35" dirty="0"/>
              <a:t>Parallel </a:t>
            </a:r>
            <a:r>
              <a:rPr sz="4000" spc="-220" dirty="0"/>
              <a:t>Jenkins</a:t>
            </a:r>
            <a:r>
              <a:rPr sz="4000" spc="-434" dirty="0"/>
              <a:t> </a:t>
            </a:r>
            <a:r>
              <a:rPr sz="4000" spc="-165" dirty="0"/>
              <a:t>Build</a:t>
            </a:r>
            <a:endParaRPr sz="4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9998" y="491160"/>
            <a:ext cx="23006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5" dirty="0"/>
              <a:t>Linear</a:t>
            </a:r>
            <a:r>
              <a:rPr sz="3000" spc="-275" dirty="0"/>
              <a:t> </a:t>
            </a:r>
            <a:r>
              <a:rPr sz="3000" spc="-145" dirty="0"/>
              <a:t>Pipeline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608670" y="2002370"/>
            <a:ext cx="1689100" cy="1993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9305" y="2030933"/>
            <a:ext cx="1587588" cy="1889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59305" y="2030933"/>
            <a:ext cx="1588135" cy="1889760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299720" marR="292735" algn="ctr">
              <a:lnSpc>
                <a:spcPct val="99800"/>
              </a:lnSpc>
              <a:spcBef>
                <a:spcPts val="5"/>
              </a:spcBef>
            </a:pP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Compile  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Test  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Package  </a:t>
            </a:r>
            <a:r>
              <a:rPr sz="1800" spc="-120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1800" spc="-65" dirty="0">
                <a:solidFill>
                  <a:srgbClr val="FF0000"/>
                </a:solidFill>
                <a:latin typeface="Trebuchet MS"/>
                <a:cs typeface="Trebuchet MS"/>
              </a:rPr>
              <a:t>he</a:t>
            </a:r>
            <a:r>
              <a:rPr sz="1800" spc="-135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1800" spc="-114" dirty="0">
                <a:solidFill>
                  <a:srgbClr val="FF0000"/>
                </a:solidFill>
                <a:latin typeface="Trebuchet MS"/>
                <a:cs typeface="Trebuchet MS"/>
              </a:rPr>
              <a:t>k</a:t>
            </a:r>
            <a:r>
              <a:rPr sz="1800" spc="-50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1800" spc="-120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1800" spc="-80" dirty="0">
                <a:solidFill>
                  <a:srgbClr val="FF0000"/>
                </a:solidFill>
                <a:latin typeface="Trebuchet MS"/>
                <a:cs typeface="Trebuchet MS"/>
              </a:rPr>
              <a:t>y</a:t>
            </a:r>
            <a:r>
              <a:rPr sz="1800" spc="-125" dirty="0">
                <a:solidFill>
                  <a:srgbClr val="FF0000"/>
                </a:solidFill>
                <a:latin typeface="Trebuchet MS"/>
                <a:cs typeface="Trebuchet MS"/>
              </a:rPr>
              <a:t>l</a:t>
            </a:r>
            <a:r>
              <a:rPr sz="1800" spc="-90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36170" y="1993900"/>
            <a:ext cx="1579029" cy="1993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87034" y="2023262"/>
            <a:ext cx="1474914" cy="18896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87034" y="2023249"/>
            <a:ext cx="1475105" cy="1889760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Times New Roman"/>
              <a:cs typeface="Times New Roman"/>
            </a:endParaRPr>
          </a:p>
          <a:p>
            <a:pPr marL="262255" marR="231775" indent="-22860">
              <a:lnSpc>
                <a:spcPts val="2130"/>
              </a:lnSpc>
            </a:pP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Staging</a:t>
            </a:r>
            <a:r>
              <a:rPr sz="18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for  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QE</a:t>
            </a:r>
            <a:r>
              <a:rPr sz="1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testing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69270" y="2819403"/>
            <a:ext cx="1159929" cy="364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21658" y="2855404"/>
            <a:ext cx="1053744" cy="245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21658" y="2855404"/>
            <a:ext cx="1054100" cy="246379"/>
          </a:xfrm>
          <a:custGeom>
            <a:avLst/>
            <a:gdLst/>
            <a:ahLst/>
            <a:cxnLst/>
            <a:rect l="l" t="t" r="r" b="b"/>
            <a:pathLst>
              <a:path w="1054100" h="246380">
                <a:moveTo>
                  <a:pt x="0" y="61452"/>
                </a:moveTo>
                <a:lnTo>
                  <a:pt x="930837" y="61452"/>
                </a:lnTo>
                <a:lnTo>
                  <a:pt x="930837" y="0"/>
                </a:lnTo>
                <a:lnTo>
                  <a:pt x="1053740" y="122904"/>
                </a:lnTo>
                <a:lnTo>
                  <a:pt x="930837" y="245807"/>
                </a:lnTo>
                <a:lnTo>
                  <a:pt x="930837" y="184355"/>
                </a:lnTo>
                <a:lnTo>
                  <a:pt x="0" y="184355"/>
                </a:lnTo>
                <a:lnTo>
                  <a:pt x="0" y="61452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0971" y="491160"/>
            <a:ext cx="24790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75" dirty="0"/>
              <a:t>Parallel</a:t>
            </a:r>
            <a:r>
              <a:rPr sz="3000" spc="-295" dirty="0"/>
              <a:t> </a:t>
            </a:r>
            <a:r>
              <a:rPr sz="3000" spc="-145" dirty="0"/>
              <a:t>Pipeline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608670" y="1714500"/>
            <a:ext cx="1689100" cy="199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9305" y="1744167"/>
            <a:ext cx="1587588" cy="1889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59305" y="1744154"/>
            <a:ext cx="1588135" cy="1889760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10845" marR="403860" algn="ctr">
              <a:lnSpc>
                <a:spcPct val="99500"/>
              </a:lnSpc>
              <a:spcBef>
                <a:spcPts val="1580"/>
              </a:spcBef>
            </a:pP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Test  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36170" y="1312329"/>
            <a:ext cx="1579029" cy="1570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87034" y="1342161"/>
            <a:ext cx="1474914" cy="14650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87034" y="1342161"/>
            <a:ext cx="1475105" cy="1465580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262255" marR="231775" indent="-22860">
              <a:lnSpc>
                <a:spcPts val="2130"/>
              </a:lnSpc>
              <a:spcBef>
                <a:spcPts val="5"/>
              </a:spcBef>
            </a:pP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Staging</a:t>
            </a:r>
            <a:r>
              <a:rPr sz="18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for  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QE</a:t>
            </a:r>
            <a:r>
              <a:rPr sz="1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testing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17429" y="3094567"/>
            <a:ext cx="1185332" cy="791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69651" y="3123793"/>
            <a:ext cx="1078636" cy="6837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69653" y="3123800"/>
            <a:ext cx="1078865" cy="683895"/>
          </a:xfrm>
          <a:custGeom>
            <a:avLst/>
            <a:gdLst/>
            <a:ahLst/>
            <a:cxnLst/>
            <a:rect l="l" t="t" r="r" b="b"/>
            <a:pathLst>
              <a:path w="1078864" h="683895">
                <a:moveTo>
                  <a:pt x="59654" y="0"/>
                </a:moveTo>
                <a:lnTo>
                  <a:pt x="1001008" y="522603"/>
                </a:lnTo>
                <a:lnTo>
                  <a:pt x="1030836" y="468876"/>
                </a:lnTo>
                <a:lnTo>
                  <a:pt x="1078641" y="635989"/>
                </a:lnTo>
                <a:lnTo>
                  <a:pt x="911526" y="683786"/>
                </a:lnTo>
                <a:lnTo>
                  <a:pt x="941353" y="630058"/>
                </a:lnTo>
                <a:lnTo>
                  <a:pt x="0" y="107454"/>
                </a:lnTo>
                <a:lnTo>
                  <a:pt x="59654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53100" y="3441700"/>
            <a:ext cx="1579029" cy="10075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06275" y="3469926"/>
            <a:ext cx="1474914" cy="9033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806275" y="3469919"/>
            <a:ext cx="1475105" cy="903605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imes New Roman"/>
              <a:cs typeface="Times New Roman"/>
            </a:endParaRPr>
          </a:p>
          <a:p>
            <a:pPr marL="243204">
              <a:lnSpc>
                <a:spcPct val="100000"/>
              </a:lnSpc>
              <a:spcBef>
                <a:spcPts val="5"/>
              </a:spcBef>
            </a:pPr>
            <a:r>
              <a:rPr sz="1800" spc="-95" dirty="0">
                <a:solidFill>
                  <a:srgbClr val="FF0000"/>
                </a:solidFill>
                <a:latin typeface="Trebuchet MS"/>
                <a:cs typeface="Trebuchet MS"/>
              </a:rPr>
              <a:t>Checkstyle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87800" y="1905000"/>
            <a:ext cx="1248832" cy="660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41203" y="1936876"/>
            <a:ext cx="1143584" cy="5538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41204" y="1936880"/>
            <a:ext cx="1143635" cy="554355"/>
          </a:xfrm>
          <a:custGeom>
            <a:avLst/>
            <a:gdLst/>
            <a:ahLst/>
            <a:cxnLst/>
            <a:rect l="l" t="t" r="r" b="b"/>
            <a:pathLst>
              <a:path w="1143635" h="554355">
                <a:moveTo>
                  <a:pt x="0" y="438869"/>
                </a:moveTo>
                <a:lnTo>
                  <a:pt x="1006872" y="57466"/>
                </a:lnTo>
                <a:lnTo>
                  <a:pt x="985104" y="0"/>
                </a:lnTo>
                <a:lnTo>
                  <a:pt x="1143581" y="71395"/>
                </a:lnTo>
                <a:lnTo>
                  <a:pt x="1072177" y="229867"/>
                </a:lnTo>
                <a:lnTo>
                  <a:pt x="1050409" y="172400"/>
                </a:lnTo>
                <a:lnTo>
                  <a:pt x="43536" y="553802"/>
                </a:lnTo>
                <a:lnTo>
                  <a:pt x="0" y="438869"/>
                </a:lnTo>
                <a:close/>
              </a:path>
            </a:pathLst>
          </a:custGeom>
          <a:ln w="9524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877" y="1012854"/>
            <a:ext cx="4599940" cy="132969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65"/>
              </a:spcBef>
            </a:pPr>
            <a:r>
              <a:rPr sz="4000" b="1" spc="-204" dirty="0">
                <a:latin typeface="Trebuchet MS"/>
                <a:cs typeface="Trebuchet MS"/>
              </a:rPr>
              <a:t>Continuous</a:t>
            </a:r>
            <a:r>
              <a:rPr sz="4000" b="1" spc="-310" dirty="0">
                <a:latin typeface="Trebuchet MS"/>
                <a:cs typeface="Trebuchet MS"/>
              </a:rPr>
              <a:t> </a:t>
            </a:r>
            <a:r>
              <a:rPr sz="4000" b="1" spc="-229" dirty="0">
                <a:latin typeface="Trebuchet MS"/>
                <a:cs typeface="Trebuchet MS"/>
              </a:rPr>
              <a:t>Delivery</a:t>
            </a:r>
            <a:endParaRPr sz="4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00"/>
              </a:spcBef>
            </a:pPr>
            <a:r>
              <a:rPr sz="3000" spc="-105" dirty="0"/>
              <a:t>Deploy </a:t>
            </a:r>
            <a:r>
              <a:rPr sz="3000" spc="-75" dirty="0"/>
              <a:t>our </a:t>
            </a:r>
            <a:r>
              <a:rPr sz="3000" spc="-114" dirty="0"/>
              <a:t>app </a:t>
            </a:r>
            <a:r>
              <a:rPr sz="3000" spc="-125" dirty="0"/>
              <a:t>to</a:t>
            </a:r>
            <a:r>
              <a:rPr sz="3000" spc="-660" dirty="0"/>
              <a:t> </a:t>
            </a:r>
            <a:r>
              <a:rPr sz="3000" spc="-114" dirty="0"/>
              <a:t>production</a:t>
            </a:r>
            <a:endParaRPr sz="3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6224" y="491160"/>
            <a:ext cx="50990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70" dirty="0"/>
              <a:t>Full </a:t>
            </a:r>
            <a:r>
              <a:rPr sz="3000" spc="-95" dirty="0"/>
              <a:t>Continuous </a:t>
            </a:r>
            <a:r>
              <a:rPr sz="3000" spc="-135" dirty="0"/>
              <a:t>Delivery</a:t>
            </a:r>
            <a:r>
              <a:rPr sz="3000" spc="-445" dirty="0"/>
              <a:t> </a:t>
            </a:r>
            <a:r>
              <a:rPr sz="3000" spc="-145" dirty="0"/>
              <a:t>Pipeline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69900" y="1714500"/>
            <a:ext cx="1693329" cy="199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2334" y="1744167"/>
            <a:ext cx="1587588" cy="1889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2334" y="1744154"/>
            <a:ext cx="1588135" cy="1889760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10845" marR="403860" algn="ctr">
              <a:lnSpc>
                <a:spcPct val="99500"/>
              </a:lnSpc>
              <a:spcBef>
                <a:spcPts val="1580"/>
              </a:spcBef>
            </a:pP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Test  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90429" y="1312329"/>
            <a:ext cx="1579029" cy="1570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43299" y="1342161"/>
            <a:ext cx="1474914" cy="14650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43299" y="1342161"/>
            <a:ext cx="1475105" cy="1465580"/>
          </a:xfrm>
          <a:custGeom>
            <a:avLst/>
            <a:gdLst/>
            <a:ahLst/>
            <a:cxnLst/>
            <a:rect l="l" t="t" r="r" b="b"/>
            <a:pathLst>
              <a:path w="1475104" h="1465580">
                <a:moveTo>
                  <a:pt x="0" y="0"/>
                </a:moveTo>
                <a:lnTo>
                  <a:pt x="1474920" y="0"/>
                </a:lnTo>
                <a:lnTo>
                  <a:pt x="1474920" y="1465070"/>
                </a:lnTo>
                <a:lnTo>
                  <a:pt x="0" y="146507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70857" y="1774977"/>
            <a:ext cx="1020444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4925" marR="5080" indent="-22860">
              <a:lnSpc>
                <a:spcPts val="2130"/>
              </a:lnSpc>
              <a:spcBef>
                <a:spcPts val="195"/>
              </a:spcBef>
            </a:pP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Staging</a:t>
            </a:r>
            <a:r>
              <a:rPr sz="18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for  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QE</a:t>
            </a:r>
            <a:r>
              <a:rPr sz="1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testing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87600" y="3094567"/>
            <a:ext cx="1185332" cy="791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41016" y="3123793"/>
            <a:ext cx="1078636" cy="6837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41005" y="3123800"/>
            <a:ext cx="1078865" cy="683895"/>
          </a:xfrm>
          <a:custGeom>
            <a:avLst/>
            <a:gdLst/>
            <a:ahLst/>
            <a:cxnLst/>
            <a:rect l="l" t="t" r="r" b="b"/>
            <a:pathLst>
              <a:path w="1078864" h="683895">
                <a:moveTo>
                  <a:pt x="59654" y="0"/>
                </a:moveTo>
                <a:lnTo>
                  <a:pt x="1001008" y="522603"/>
                </a:lnTo>
                <a:lnTo>
                  <a:pt x="1030836" y="468876"/>
                </a:lnTo>
                <a:lnTo>
                  <a:pt x="1078641" y="635989"/>
                </a:lnTo>
                <a:lnTo>
                  <a:pt x="911526" y="683786"/>
                </a:lnTo>
                <a:lnTo>
                  <a:pt x="941353" y="630058"/>
                </a:lnTo>
                <a:lnTo>
                  <a:pt x="0" y="107454"/>
                </a:lnTo>
                <a:lnTo>
                  <a:pt x="59654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11600" y="3441700"/>
            <a:ext cx="1579029" cy="10075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62539" y="3469926"/>
            <a:ext cx="1474914" cy="9033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62539" y="3469919"/>
            <a:ext cx="1475105" cy="903605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  <a:spcBef>
                <a:spcPts val="5"/>
              </a:spcBef>
            </a:pP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Chekstyle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57970" y="1905000"/>
            <a:ext cx="1253067" cy="660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12568" y="1936876"/>
            <a:ext cx="1143584" cy="5538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12568" y="1936880"/>
            <a:ext cx="1143635" cy="554355"/>
          </a:xfrm>
          <a:custGeom>
            <a:avLst/>
            <a:gdLst/>
            <a:ahLst/>
            <a:cxnLst/>
            <a:rect l="l" t="t" r="r" b="b"/>
            <a:pathLst>
              <a:path w="1143635" h="554355">
                <a:moveTo>
                  <a:pt x="0" y="438869"/>
                </a:moveTo>
                <a:lnTo>
                  <a:pt x="1006872" y="57466"/>
                </a:lnTo>
                <a:lnTo>
                  <a:pt x="985104" y="0"/>
                </a:lnTo>
                <a:lnTo>
                  <a:pt x="1143581" y="71395"/>
                </a:lnTo>
                <a:lnTo>
                  <a:pt x="1072177" y="229867"/>
                </a:lnTo>
                <a:lnTo>
                  <a:pt x="1050409" y="172400"/>
                </a:lnTo>
                <a:lnTo>
                  <a:pt x="43536" y="553802"/>
                </a:lnTo>
                <a:lnTo>
                  <a:pt x="0" y="438869"/>
                </a:lnTo>
                <a:close/>
              </a:path>
            </a:pathLst>
          </a:custGeom>
          <a:ln w="9524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30329" y="1858437"/>
            <a:ext cx="1460500" cy="3598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82056" y="1893341"/>
            <a:ext cx="1354543" cy="2458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82056" y="1893341"/>
            <a:ext cx="1355090" cy="246379"/>
          </a:xfrm>
          <a:custGeom>
            <a:avLst/>
            <a:gdLst/>
            <a:ahLst/>
            <a:cxnLst/>
            <a:rect l="l" t="t" r="r" b="b"/>
            <a:pathLst>
              <a:path w="1355090" h="246380">
                <a:moveTo>
                  <a:pt x="0" y="61452"/>
                </a:moveTo>
                <a:lnTo>
                  <a:pt x="1231640" y="61452"/>
                </a:lnTo>
                <a:lnTo>
                  <a:pt x="1231640" y="0"/>
                </a:lnTo>
                <a:lnTo>
                  <a:pt x="1354540" y="122904"/>
                </a:lnTo>
                <a:lnTo>
                  <a:pt x="1231640" y="245807"/>
                </a:lnTo>
                <a:lnTo>
                  <a:pt x="1231640" y="184356"/>
                </a:lnTo>
                <a:lnTo>
                  <a:pt x="0" y="184356"/>
                </a:lnTo>
                <a:lnTo>
                  <a:pt x="0" y="61452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00900" y="1358900"/>
            <a:ext cx="1574800" cy="15663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50404" y="1386141"/>
            <a:ext cx="1474914" cy="14650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50404" y="1386128"/>
            <a:ext cx="1475105" cy="1465580"/>
          </a:xfrm>
          <a:custGeom>
            <a:avLst/>
            <a:gdLst/>
            <a:ahLst/>
            <a:cxnLst/>
            <a:rect l="l" t="t" r="r" b="b"/>
            <a:pathLst>
              <a:path w="1475104" h="1465580">
                <a:moveTo>
                  <a:pt x="0" y="0"/>
                </a:moveTo>
                <a:lnTo>
                  <a:pt x="1474920" y="0"/>
                </a:lnTo>
                <a:lnTo>
                  <a:pt x="1474920" y="1465070"/>
                </a:lnTo>
                <a:lnTo>
                  <a:pt x="0" y="146507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462646" y="1818944"/>
            <a:ext cx="104965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62865">
              <a:lnSpc>
                <a:spcPts val="2130"/>
              </a:lnSpc>
              <a:spcBef>
                <a:spcPts val="195"/>
              </a:spcBef>
            </a:pP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Deploy 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duc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37809" y="2176792"/>
            <a:ext cx="149479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solidFill>
                  <a:srgbClr val="FF0000"/>
                </a:solidFill>
                <a:latin typeface="Trebuchet MS"/>
                <a:cs typeface="Trebuchet MS"/>
              </a:rPr>
              <a:t>Manually</a:t>
            </a:r>
            <a:r>
              <a:rPr sz="1500" spc="-17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500" spc="-70" dirty="0">
                <a:solidFill>
                  <a:srgbClr val="FF0000"/>
                </a:solidFill>
                <a:latin typeface="Trebuchet MS"/>
                <a:cs typeface="Trebuchet MS"/>
              </a:rPr>
              <a:t>triggered  </a:t>
            </a:r>
            <a:r>
              <a:rPr sz="1500" spc="-60" dirty="0">
                <a:solidFill>
                  <a:srgbClr val="FF0000"/>
                </a:solidFill>
                <a:latin typeface="Trebuchet MS"/>
                <a:cs typeface="Trebuchet MS"/>
              </a:rPr>
              <a:t>by </a:t>
            </a:r>
            <a:r>
              <a:rPr sz="1500" spc="-70" dirty="0">
                <a:solidFill>
                  <a:srgbClr val="FF0000"/>
                </a:solidFill>
                <a:latin typeface="Trebuchet MS"/>
                <a:cs typeface="Trebuchet MS"/>
              </a:rPr>
              <a:t>a </a:t>
            </a:r>
            <a:r>
              <a:rPr sz="1500" spc="-40" dirty="0">
                <a:solidFill>
                  <a:srgbClr val="FF0000"/>
                </a:solidFill>
                <a:latin typeface="Trebuchet MS"/>
                <a:cs typeface="Trebuchet MS"/>
              </a:rPr>
              <a:t>QE </a:t>
            </a:r>
            <a:r>
              <a:rPr sz="1500" spc="-65" dirty="0">
                <a:solidFill>
                  <a:srgbClr val="FF0000"/>
                </a:solidFill>
                <a:latin typeface="Trebuchet MS"/>
                <a:cs typeface="Trebuchet MS"/>
              </a:rPr>
              <a:t>manger </a:t>
            </a:r>
            <a:r>
              <a:rPr sz="1500" spc="-40" dirty="0">
                <a:solidFill>
                  <a:srgbClr val="FF0000"/>
                </a:solidFill>
                <a:latin typeface="Trebuchet MS"/>
                <a:cs typeface="Trebuchet MS"/>
              </a:rPr>
              <a:t>or  </a:t>
            </a:r>
            <a:r>
              <a:rPr sz="1500" spc="-70" dirty="0">
                <a:solidFill>
                  <a:srgbClr val="FF0000"/>
                </a:solidFill>
                <a:latin typeface="Trebuchet MS"/>
                <a:cs typeface="Trebuchet MS"/>
              </a:rPr>
              <a:t>release</a:t>
            </a:r>
            <a:r>
              <a:rPr sz="1500" spc="-13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500" spc="-65" dirty="0">
                <a:solidFill>
                  <a:srgbClr val="FF0000"/>
                </a:solidFill>
                <a:latin typeface="Trebuchet MS"/>
                <a:cs typeface="Trebuchet MS"/>
              </a:rPr>
              <a:t>manager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21569" y="2475882"/>
            <a:ext cx="908339" cy="66269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24133" y="2471760"/>
            <a:ext cx="694055" cy="646430"/>
          </a:xfrm>
          <a:custGeom>
            <a:avLst/>
            <a:gdLst/>
            <a:ahLst/>
            <a:cxnLst/>
            <a:rect l="l" t="t" r="r" b="b"/>
            <a:pathLst>
              <a:path w="694054" h="646430">
                <a:moveTo>
                  <a:pt x="0" y="646330"/>
                </a:moveTo>
                <a:lnTo>
                  <a:pt x="693958" y="646330"/>
                </a:lnTo>
                <a:lnTo>
                  <a:pt x="693958" y="0"/>
                </a:lnTo>
                <a:lnTo>
                  <a:pt x="0" y="0"/>
                </a:lnTo>
                <a:lnTo>
                  <a:pt x="0" y="6463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902873" y="2492083"/>
            <a:ext cx="488950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spc="-85" dirty="0">
                <a:latin typeface="Trebuchet MS"/>
                <a:cs typeface="Trebuchet MS"/>
              </a:rPr>
              <a:t>Port  </a:t>
            </a:r>
            <a:r>
              <a:rPr sz="1800" spc="-35" dirty="0">
                <a:latin typeface="Trebuchet MS"/>
                <a:cs typeface="Trebuchet MS"/>
              </a:rPr>
              <a:t>8090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20978" y="2530695"/>
            <a:ext cx="908339" cy="66269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123542" y="2526573"/>
            <a:ext cx="694055" cy="646430"/>
          </a:xfrm>
          <a:custGeom>
            <a:avLst/>
            <a:gdLst/>
            <a:ahLst/>
            <a:cxnLst/>
            <a:rect l="l" t="t" r="r" b="b"/>
            <a:pathLst>
              <a:path w="694054" h="646430">
                <a:moveTo>
                  <a:pt x="0" y="646330"/>
                </a:moveTo>
                <a:lnTo>
                  <a:pt x="693958" y="646330"/>
                </a:lnTo>
                <a:lnTo>
                  <a:pt x="693958" y="0"/>
                </a:lnTo>
                <a:lnTo>
                  <a:pt x="0" y="0"/>
                </a:lnTo>
                <a:lnTo>
                  <a:pt x="0" y="6463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202282" y="2546896"/>
            <a:ext cx="488950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spc="-85" dirty="0">
                <a:latin typeface="Trebuchet MS"/>
                <a:cs typeface="Trebuchet MS"/>
              </a:rPr>
              <a:t>Port  </a:t>
            </a:r>
            <a:r>
              <a:rPr sz="1800" spc="-35" dirty="0">
                <a:latin typeface="Trebuchet MS"/>
                <a:cs typeface="Trebuchet MS"/>
              </a:rPr>
              <a:t>9090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975" y="3095802"/>
            <a:ext cx="1247058" cy="1357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1319" y="1443444"/>
            <a:ext cx="26860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0" dirty="0"/>
              <a:t>Pipeline </a:t>
            </a:r>
            <a:r>
              <a:rPr sz="3200" spc="-95" dirty="0"/>
              <a:t>as</a:t>
            </a:r>
            <a:r>
              <a:rPr sz="3200" spc="-395" dirty="0"/>
              <a:t> </a:t>
            </a:r>
            <a:r>
              <a:rPr sz="3200" spc="-140" dirty="0"/>
              <a:t>code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2100846" y="3502711"/>
            <a:ext cx="3602990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0" dirty="0">
                <a:latin typeface="Trebuchet MS"/>
                <a:cs typeface="Trebuchet MS"/>
              </a:rPr>
              <a:t>Carlos</a:t>
            </a:r>
            <a:r>
              <a:rPr sz="1800" b="1" spc="-145" dirty="0">
                <a:latin typeface="Trebuchet MS"/>
                <a:cs typeface="Trebuchet MS"/>
              </a:rPr>
              <a:t> </a:t>
            </a:r>
            <a:r>
              <a:rPr sz="1800" b="1" spc="-95" dirty="0">
                <a:latin typeface="Trebuchet MS"/>
                <a:cs typeface="Trebuchet MS"/>
              </a:rPr>
              <a:t>Rivas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75" dirty="0">
                <a:latin typeface="Trebuchet MS"/>
                <a:cs typeface="Trebuchet MS"/>
              </a:rPr>
              <a:t>Certified </a:t>
            </a:r>
            <a:r>
              <a:rPr sz="1400" spc="-55" dirty="0">
                <a:latin typeface="Trebuchet MS"/>
                <a:cs typeface="Trebuchet MS"/>
              </a:rPr>
              <a:t>Cloud </a:t>
            </a:r>
            <a:r>
              <a:rPr sz="1400" spc="-75" dirty="0">
                <a:latin typeface="Trebuchet MS"/>
                <a:cs typeface="Trebuchet MS"/>
              </a:rPr>
              <a:t>Architect|</a:t>
            </a:r>
            <a:r>
              <a:rPr sz="1400" spc="-215" dirty="0">
                <a:latin typeface="Trebuchet MS"/>
                <a:cs typeface="Trebuchet MS"/>
              </a:rPr>
              <a:t> </a:t>
            </a:r>
            <a:r>
              <a:rPr sz="1400" spc="-90" dirty="0">
                <a:latin typeface="Trebuchet MS"/>
                <a:cs typeface="Trebuchet MS"/>
              </a:rPr>
              <a:t>Linkedin.com/in/cjrivas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55117" y="3095796"/>
            <a:ext cx="1009716" cy="1397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9463" y="323291"/>
            <a:ext cx="7566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Benefits </a:t>
            </a:r>
            <a:r>
              <a:rPr spc="-160" dirty="0"/>
              <a:t>of </a:t>
            </a:r>
            <a:r>
              <a:rPr spc="-204" dirty="0"/>
              <a:t>a </a:t>
            </a:r>
            <a:r>
              <a:rPr spc="-180" dirty="0"/>
              <a:t>code-based</a:t>
            </a:r>
            <a:r>
              <a:rPr spc="-755" dirty="0"/>
              <a:t> </a:t>
            </a:r>
            <a:r>
              <a:rPr spc="-200" dirty="0"/>
              <a:t>pipeline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36357"/>
            <a:ext cx="5979160" cy="299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30" dirty="0">
                <a:latin typeface="Trebuchet MS"/>
                <a:cs typeface="Trebuchet MS"/>
              </a:rPr>
              <a:t>Version</a:t>
            </a:r>
            <a:r>
              <a:rPr sz="3200" spc="-24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control</a:t>
            </a:r>
            <a:endParaRPr sz="3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30" dirty="0">
                <a:latin typeface="Trebuchet MS"/>
                <a:cs typeface="Trebuchet MS"/>
              </a:rPr>
              <a:t>Best</a:t>
            </a:r>
            <a:r>
              <a:rPr sz="3200" spc="-24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Practices</a:t>
            </a:r>
            <a:endParaRPr sz="3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35" dirty="0">
                <a:latin typeface="Trebuchet MS"/>
                <a:cs typeface="Trebuchet MS"/>
              </a:rPr>
              <a:t>Less error-prone </a:t>
            </a:r>
            <a:r>
              <a:rPr sz="3200" spc="-165" dirty="0">
                <a:latin typeface="Trebuchet MS"/>
                <a:cs typeface="Trebuchet MS"/>
              </a:rPr>
              <a:t>execution </a:t>
            </a:r>
            <a:r>
              <a:rPr sz="3200" spc="-125" dirty="0">
                <a:latin typeface="Trebuchet MS"/>
                <a:cs typeface="Trebuchet MS"/>
              </a:rPr>
              <a:t>of</a:t>
            </a:r>
            <a:r>
              <a:rPr sz="3200" spc="-545" dirty="0">
                <a:latin typeface="Trebuchet MS"/>
                <a:cs typeface="Trebuchet MS"/>
              </a:rPr>
              <a:t> </a:t>
            </a:r>
            <a:r>
              <a:rPr sz="3200" spc="-155" dirty="0">
                <a:latin typeface="Trebuchet MS"/>
                <a:cs typeface="Trebuchet MS"/>
              </a:rPr>
              <a:t>jobs</a:t>
            </a:r>
            <a:endParaRPr sz="3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45" dirty="0">
                <a:latin typeface="Trebuchet MS"/>
                <a:cs typeface="Trebuchet MS"/>
              </a:rPr>
              <a:t>Logic-based </a:t>
            </a:r>
            <a:r>
              <a:rPr sz="3200" spc="-165" dirty="0">
                <a:latin typeface="Trebuchet MS"/>
                <a:cs typeface="Trebuchet MS"/>
              </a:rPr>
              <a:t>execution </a:t>
            </a:r>
            <a:r>
              <a:rPr sz="3200" spc="-125" dirty="0">
                <a:latin typeface="Trebuchet MS"/>
                <a:cs typeface="Trebuchet MS"/>
              </a:rPr>
              <a:t>of</a:t>
            </a:r>
            <a:r>
              <a:rPr sz="3200" spc="-415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steps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0439" y="362731"/>
            <a:ext cx="4144010" cy="682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070"/>
              </a:lnSpc>
            </a:pPr>
            <a:r>
              <a:rPr sz="4400" spc="-185" dirty="0">
                <a:latin typeface="Trebuchet MS"/>
                <a:cs typeface="Trebuchet MS"/>
              </a:rPr>
              <a:t>Sample</a:t>
            </a:r>
            <a:r>
              <a:rPr sz="4400" spc="-405" dirty="0">
                <a:latin typeface="Trebuchet MS"/>
                <a:cs typeface="Trebuchet MS"/>
              </a:rPr>
              <a:t> </a:t>
            </a:r>
            <a:r>
              <a:rPr sz="4400" spc="-245" dirty="0">
                <a:latin typeface="Trebuchet MS"/>
                <a:cs typeface="Trebuchet MS"/>
              </a:rPr>
              <a:t>Jenkinsfile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8180" y="228869"/>
            <a:ext cx="6114491" cy="4846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Pipeline </a:t>
            </a:r>
            <a:r>
              <a:rPr spc="-135" dirty="0"/>
              <a:t>as</a:t>
            </a:r>
            <a:r>
              <a:rPr spc="-500" dirty="0"/>
              <a:t> </a:t>
            </a:r>
            <a:r>
              <a:rPr spc="-190" dirty="0"/>
              <a:t>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6235" y="1341120"/>
            <a:ext cx="63931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30" dirty="0">
                <a:latin typeface="Trebuchet MS"/>
                <a:cs typeface="Trebuchet MS"/>
              </a:rPr>
              <a:t>Automate </a:t>
            </a:r>
            <a:r>
              <a:rPr sz="3200" spc="-75" dirty="0">
                <a:latin typeface="Trebuchet MS"/>
                <a:cs typeface="Trebuchet MS"/>
              </a:rPr>
              <a:t>our </a:t>
            </a:r>
            <a:r>
              <a:rPr sz="3200" spc="-155" dirty="0">
                <a:latin typeface="Trebuchet MS"/>
                <a:cs typeface="Trebuchet MS"/>
              </a:rPr>
              <a:t>existing </a:t>
            </a:r>
            <a:r>
              <a:rPr sz="3200" spc="-170" dirty="0">
                <a:latin typeface="Trebuchet MS"/>
                <a:cs typeface="Trebuchet MS"/>
              </a:rPr>
              <a:t>Jenkins</a:t>
            </a:r>
            <a:r>
              <a:rPr sz="3200" spc="-615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pipeline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Pipeline </a:t>
            </a:r>
            <a:r>
              <a:rPr spc="-135" dirty="0"/>
              <a:t>as</a:t>
            </a:r>
            <a:r>
              <a:rPr spc="-500" dirty="0"/>
              <a:t> </a:t>
            </a:r>
            <a:r>
              <a:rPr spc="-190" dirty="0"/>
              <a:t>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16036" y="1341120"/>
            <a:ext cx="5911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4" dirty="0">
                <a:latin typeface="Trebuchet MS"/>
                <a:cs typeface="Trebuchet MS"/>
              </a:rPr>
              <a:t>Taking </a:t>
            </a:r>
            <a:r>
              <a:rPr sz="3200" spc="-75" dirty="0">
                <a:latin typeface="Trebuchet MS"/>
                <a:cs typeface="Trebuchet MS"/>
              </a:rPr>
              <a:t>our </a:t>
            </a:r>
            <a:r>
              <a:rPr sz="3200" spc="-125" dirty="0">
                <a:latin typeface="Trebuchet MS"/>
                <a:cs typeface="Trebuchet MS"/>
              </a:rPr>
              <a:t>automation </a:t>
            </a:r>
            <a:r>
              <a:rPr sz="3200" spc="-140" dirty="0">
                <a:latin typeface="Trebuchet MS"/>
                <a:cs typeface="Trebuchet MS"/>
              </a:rPr>
              <a:t>even</a:t>
            </a:r>
            <a:r>
              <a:rPr sz="3200" spc="-540" dirty="0">
                <a:latin typeface="Trebuchet MS"/>
                <a:cs typeface="Trebuchet MS"/>
              </a:rPr>
              <a:t> </a:t>
            </a:r>
            <a:r>
              <a:rPr sz="3200" spc="-140" dirty="0">
                <a:latin typeface="Trebuchet MS"/>
                <a:cs typeface="Trebuchet MS"/>
              </a:rPr>
              <a:t>further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1193" y="580237"/>
            <a:ext cx="4179245" cy="3207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4368" y="757428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latin typeface="Trebuchet MS"/>
                <a:cs typeface="Trebuchet MS"/>
              </a:rPr>
              <a:t>Stage</a:t>
            </a:r>
            <a:r>
              <a:rPr sz="1800" b="1" spc="-204" dirty="0">
                <a:latin typeface="Trebuchet MS"/>
                <a:cs typeface="Trebuchet MS"/>
              </a:rPr>
              <a:t> </a:t>
            </a:r>
            <a:r>
              <a:rPr sz="1800" b="1" spc="-155" dirty="0">
                <a:latin typeface="Trebuchet MS"/>
                <a:cs typeface="Trebuchet MS"/>
              </a:rPr>
              <a:t>2: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46882" y="522347"/>
            <a:ext cx="1782445" cy="655955"/>
          </a:xfrm>
          <a:custGeom>
            <a:avLst/>
            <a:gdLst/>
            <a:ahLst/>
            <a:cxnLst/>
            <a:rect l="l" t="t" r="r" b="b"/>
            <a:pathLst>
              <a:path w="1782445" h="655955">
                <a:moveTo>
                  <a:pt x="0" y="655793"/>
                </a:moveTo>
                <a:lnTo>
                  <a:pt x="1782203" y="655793"/>
                </a:lnTo>
                <a:lnTo>
                  <a:pt x="1782203" y="0"/>
                </a:lnTo>
                <a:lnTo>
                  <a:pt x="0" y="0"/>
                </a:lnTo>
                <a:lnTo>
                  <a:pt x="0" y="6557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6882" y="522338"/>
            <a:ext cx="1782445" cy="655955"/>
          </a:xfrm>
          <a:custGeom>
            <a:avLst/>
            <a:gdLst/>
            <a:ahLst/>
            <a:cxnLst/>
            <a:rect l="l" t="t" r="r" b="b"/>
            <a:pathLst>
              <a:path w="1782445" h="655955">
                <a:moveTo>
                  <a:pt x="0" y="0"/>
                </a:moveTo>
                <a:lnTo>
                  <a:pt x="1782201" y="0"/>
                </a:lnTo>
                <a:lnTo>
                  <a:pt x="1782201" y="655794"/>
                </a:lnTo>
                <a:lnTo>
                  <a:pt x="0" y="6557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37279" y="1330540"/>
            <a:ext cx="1782445" cy="655955"/>
          </a:xfrm>
          <a:custGeom>
            <a:avLst/>
            <a:gdLst/>
            <a:ahLst/>
            <a:cxnLst/>
            <a:rect l="l" t="t" r="r" b="b"/>
            <a:pathLst>
              <a:path w="1782445" h="655955">
                <a:moveTo>
                  <a:pt x="0" y="0"/>
                </a:moveTo>
                <a:lnTo>
                  <a:pt x="1782201" y="0"/>
                </a:lnTo>
                <a:lnTo>
                  <a:pt x="1782201" y="655794"/>
                </a:lnTo>
                <a:lnTo>
                  <a:pt x="0" y="6557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77971" y="1618069"/>
            <a:ext cx="9258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Trebuchet MS"/>
                <a:cs typeface="Trebuchet MS"/>
              </a:rPr>
              <a:t>Build</a:t>
            </a:r>
            <a:r>
              <a:rPr sz="1400" spc="-16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nightly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77971" y="3937508"/>
            <a:ext cx="1379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Trebuchet MS"/>
                <a:cs typeface="Trebuchet MS"/>
              </a:rPr>
              <a:t>Build </a:t>
            </a:r>
            <a:r>
              <a:rPr sz="1400" spc="-45" dirty="0">
                <a:latin typeface="Trebuchet MS"/>
                <a:cs typeface="Trebuchet MS"/>
              </a:rPr>
              <a:t>and </a:t>
            </a:r>
            <a:r>
              <a:rPr sz="1400" spc="-40" dirty="0">
                <a:latin typeface="Trebuchet MS"/>
                <a:cs typeface="Trebuchet MS"/>
              </a:rPr>
              <a:t>run</a:t>
            </a:r>
            <a:r>
              <a:rPr sz="1400" spc="-310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tests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84368" y="1429448"/>
            <a:ext cx="3216910" cy="29229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8450" marR="79375" indent="-285750">
              <a:lnSpc>
                <a:spcPct val="100899"/>
              </a:lnSpc>
              <a:spcBef>
                <a:spcPts val="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900" spc="-80" dirty="0">
                <a:latin typeface="Trebuchet MS"/>
                <a:cs typeface="Trebuchet MS"/>
              </a:rPr>
              <a:t>Automated </a:t>
            </a:r>
            <a:r>
              <a:rPr sz="1900" spc="-70" dirty="0">
                <a:latin typeface="Trebuchet MS"/>
                <a:cs typeface="Trebuchet MS"/>
              </a:rPr>
              <a:t>builds </a:t>
            </a:r>
            <a:r>
              <a:rPr sz="1900" spc="-95" dirty="0">
                <a:latin typeface="Trebuchet MS"/>
                <a:cs typeface="Trebuchet MS"/>
              </a:rPr>
              <a:t>are  </a:t>
            </a:r>
            <a:r>
              <a:rPr sz="1900" spc="-75" dirty="0">
                <a:latin typeface="Trebuchet MS"/>
                <a:cs typeface="Trebuchet MS"/>
              </a:rPr>
              <a:t>scheduled </a:t>
            </a:r>
            <a:r>
              <a:rPr sz="1900" spc="-35" dirty="0">
                <a:latin typeface="Trebuchet MS"/>
                <a:cs typeface="Trebuchet MS"/>
              </a:rPr>
              <a:t>on </a:t>
            </a:r>
            <a:r>
              <a:rPr sz="1900" spc="-90" dirty="0">
                <a:latin typeface="Trebuchet MS"/>
                <a:cs typeface="Trebuchet MS"/>
              </a:rPr>
              <a:t>a </a:t>
            </a:r>
            <a:r>
              <a:rPr sz="1900" spc="-85" dirty="0">
                <a:latin typeface="Trebuchet MS"/>
                <a:cs typeface="Trebuchet MS"/>
              </a:rPr>
              <a:t>regular</a:t>
            </a:r>
            <a:r>
              <a:rPr sz="1900" spc="-430" dirty="0">
                <a:latin typeface="Trebuchet MS"/>
                <a:cs typeface="Trebuchet MS"/>
              </a:rPr>
              <a:t> </a:t>
            </a:r>
            <a:r>
              <a:rPr sz="1900" spc="-95" dirty="0">
                <a:latin typeface="Trebuchet MS"/>
                <a:cs typeface="Trebuchet MS"/>
              </a:rPr>
              <a:t>basis.</a:t>
            </a:r>
            <a:endParaRPr sz="1900">
              <a:latin typeface="Trebuchet MS"/>
              <a:cs typeface="Trebuchet MS"/>
            </a:endParaRPr>
          </a:p>
          <a:p>
            <a:pPr marL="298450" indent="-285750">
              <a:lnSpc>
                <a:spcPts val="2265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900" spc="-75" dirty="0">
                <a:latin typeface="Trebuchet MS"/>
                <a:cs typeface="Trebuchet MS"/>
              </a:rPr>
              <a:t>Build </a:t>
            </a:r>
            <a:r>
              <a:rPr sz="1900" spc="-95" dirty="0">
                <a:latin typeface="Trebuchet MS"/>
                <a:cs typeface="Trebuchet MS"/>
              </a:rPr>
              <a:t>script </a:t>
            </a:r>
            <a:r>
              <a:rPr sz="1900" spc="-85" dirty="0">
                <a:latin typeface="Trebuchet MS"/>
                <a:cs typeface="Trebuchet MS"/>
              </a:rPr>
              <a:t>compiles</a:t>
            </a:r>
            <a:r>
              <a:rPr sz="1900" spc="-295" dirty="0">
                <a:latin typeface="Trebuchet MS"/>
                <a:cs typeface="Trebuchet MS"/>
              </a:rPr>
              <a:t> </a:t>
            </a:r>
            <a:r>
              <a:rPr sz="1900" spc="-85" dirty="0">
                <a:latin typeface="Trebuchet MS"/>
                <a:cs typeface="Trebuchet MS"/>
              </a:rPr>
              <a:t>the</a:t>
            </a:r>
            <a:endParaRPr sz="1900">
              <a:latin typeface="Trebuchet MS"/>
              <a:cs typeface="Trebuchet MS"/>
            </a:endParaRPr>
          </a:p>
          <a:p>
            <a:pPr marL="298450" marR="142875">
              <a:lnSpc>
                <a:spcPts val="2270"/>
              </a:lnSpc>
              <a:spcBef>
                <a:spcPts val="100"/>
              </a:spcBef>
            </a:pPr>
            <a:r>
              <a:rPr sz="1900" spc="-90" dirty="0">
                <a:latin typeface="Trebuchet MS"/>
                <a:cs typeface="Trebuchet MS"/>
              </a:rPr>
              <a:t>application</a:t>
            </a:r>
            <a:r>
              <a:rPr sz="1900" spc="-165" dirty="0">
                <a:latin typeface="Trebuchet MS"/>
                <a:cs typeface="Trebuchet MS"/>
              </a:rPr>
              <a:t> </a:t>
            </a:r>
            <a:r>
              <a:rPr sz="1900" spc="-65" dirty="0">
                <a:latin typeface="Trebuchet MS"/>
                <a:cs typeface="Trebuchet MS"/>
              </a:rPr>
              <a:t>and</a:t>
            </a:r>
            <a:r>
              <a:rPr sz="1900" spc="-160" dirty="0">
                <a:latin typeface="Trebuchet MS"/>
                <a:cs typeface="Trebuchet MS"/>
              </a:rPr>
              <a:t> </a:t>
            </a:r>
            <a:r>
              <a:rPr sz="1900" spc="-50" dirty="0">
                <a:latin typeface="Trebuchet MS"/>
                <a:cs typeface="Trebuchet MS"/>
              </a:rPr>
              <a:t>runs</a:t>
            </a:r>
            <a:r>
              <a:rPr sz="1900" spc="-170" dirty="0">
                <a:latin typeface="Trebuchet MS"/>
                <a:cs typeface="Trebuchet MS"/>
              </a:rPr>
              <a:t> </a:t>
            </a:r>
            <a:r>
              <a:rPr sz="1900" spc="-90" dirty="0">
                <a:latin typeface="Trebuchet MS"/>
                <a:cs typeface="Trebuchet MS"/>
              </a:rPr>
              <a:t>a</a:t>
            </a:r>
            <a:r>
              <a:rPr sz="1900" spc="-160" dirty="0">
                <a:latin typeface="Trebuchet MS"/>
                <a:cs typeface="Trebuchet MS"/>
              </a:rPr>
              <a:t> </a:t>
            </a:r>
            <a:r>
              <a:rPr sz="1900" spc="-85" dirty="0">
                <a:latin typeface="Trebuchet MS"/>
                <a:cs typeface="Trebuchet MS"/>
              </a:rPr>
              <a:t>set</a:t>
            </a:r>
            <a:r>
              <a:rPr sz="1900" spc="-160" dirty="0">
                <a:latin typeface="Trebuchet MS"/>
                <a:cs typeface="Trebuchet MS"/>
              </a:rPr>
              <a:t> </a:t>
            </a:r>
            <a:r>
              <a:rPr sz="1900" spc="-75" dirty="0">
                <a:latin typeface="Trebuchet MS"/>
                <a:cs typeface="Trebuchet MS"/>
              </a:rPr>
              <a:t>of  </a:t>
            </a:r>
            <a:r>
              <a:rPr sz="1900" spc="-85" dirty="0">
                <a:latin typeface="Trebuchet MS"/>
                <a:cs typeface="Trebuchet MS"/>
              </a:rPr>
              <a:t>automated</a:t>
            </a:r>
            <a:r>
              <a:rPr sz="1900" spc="-155" dirty="0">
                <a:latin typeface="Trebuchet MS"/>
                <a:cs typeface="Trebuchet MS"/>
              </a:rPr>
              <a:t> </a:t>
            </a:r>
            <a:r>
              <a:rPr sz="1900" spc="-110" dirty="0">
                <a:latin typeface="Trebuchet MS"/>
                <a:cs typeface="Trebuchet MS"/>
              </a:rPr>
              <a:t>tests.</a:t>
            </a:r>
            <a:endParaRPr sz="1900">
              <a:latin typeface="Trebuchet MS"/>
              <a:cs typeface="Trebuchet MS"/>
            </a:endParaRPr>
          </a:p>
          <a:p>
            <a:pPr marL="298450" indent="-285750">
              <a:lnSpc>
                <a:spcPts val="219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900" spc="-70" dirty="0">
                <a:latin typeface="Trebuchet MS"/>
                <a:cs typeface="Trebuchet MS"/>
              </a:rPr>
              <a:t>Developers </a:t>
            </a:r>
            <a:r>
              <a:rPr sz="1900" spc="-45" dirty="0">
                <a:latin typeface="Trebuchet MS"/>
                <a:cs typeface="Trebuchet MS"/>
              </a:rPr>
              <a:t>now </a:t>
            </a:r>
            <a:r>
              <a:rPr sz="1900" spc="-90" dirty="0">
                <a:latin typeface="Trebuchet MS"/>
                <a:cs typeface="Trebuchet MS"/>
              </a:rPr>
              <a:t>commit</a:t>
            </a:r>
            <a:r>
              <a:rPr sz="1900" spc="-400" dirty="0">
                <a:latin typeface="Trebuchet MS"/>
                <a:cs typeface="Trebuchet MS"/>
              </a:rPr>
              <a:t> </a:t>
            </a:r>
            <a:r>
              <a:rPr sz="1900" spc="-85" dirty="0">
                <a:latin typeface="Trebuchet MS"/>
                <a:cs typeface="Trebuchet MS"/>
              </a:rPr>
              <a:t>their</a:t>
            </a:r>
            <a:endParaRPr sz="1900">
              <a:latin typeface="Trebuchet MS"/>
              <a:cs typeface="Trebuchet MS"/>
            </a:endParaRPr>
          </a:p>
          <a:p>
            <a:pPr marL="298450">
              <a:lnSpc>
                <a:spcPts val="2275"/>
              </a:lnSpc>
              <a:spcBef>
                <a:spcPts val="20"/>
              </a:spcBef>
            </a:pPr>
            <a:r>
              <a:rPr sz="1900" spc="-75" dirty="0">
                <a:latin typeface="Trebuchet MS"/>
                <a:cs typeface="Trebuchet MS"/>
              </a:rPr>
              <a:t>changes</a:t>
            </a:r>
            <a:r>
              <a:rPr sz="1900" spc="-160" dirty="0">
                <a:latin typeface="Trebuchet MS"/>
                <a:cs typeface="Trebuchet MS"/>
              </a:rPr>
              <a:t> </a:t>
            </a:r>
            <a:r>
              <a:rPr sz="1900" spc="-114" dirty="0">
                <a:latin typeface="Trebuchet MS"/>
                <a:cs typeface="Trebuchet MS"/>
              </a:rPr>
              <a:t>regularly.</a:t>
            </a:r>
            <a:endParaRPr sz="1900">
              <a:latin typeface="Trebuchet MS"/>
              <a:cs typeface="Trebuchet MS"/>
            </a:endParaRPr>
          </a:p>
          <a:p>
            <a:pPr marL="298450" indent="-285750">
              <a:lnSpc>
                <a:spcPts val="2275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900" spc="-75" dirty="0">
                <a:latin typeface="Trebuchet MS"/>
                <a:cs typeface="Trebuchet MS"/>
              </a:rPr>
              <a:t>Build servers </a:t>
            </a:r>
            <a:r>
              <a:rPr sz="1900" spc="-65" dirty="0">
                <a:latin typeface="Trebuchet MS"/>
                <a:cs typeface="Trebuchet MS"/>
              </a:rPr>
              <a:t>would </a:t>
            </a:r>
            <a:r>
              <a:rPr sz="1900" spc="-100" dirty="0">
                <a:latin typeface="Trebuchet MS"/>
                <a:cs typeface="Trebuchet MS"/>
              </a:rPr>
              <a:t>alert</a:t>
            </a:r>
            <a:r>
              <a:rPr sz="1900" spc="-430" dirty="0">
                <a:latin typeface="Trebuchet MS"/>
                <a:cs typeface="Trebuchet MS"/>
              </a:rPr>
              <a:t> </a:t>
            </a:r>
            <a:r>
              <a:rPr sz="1900" spc="-85" dirty="0">
                <a:latin typeface="Trebuchet MS"/>
                <a:cs typeface="Trebuchet MS"/>
              </a:rPr>
              <a:t>the</a:t>
            </a:r>
            <a:endParaRPr sz="1900">
              <a:latin typeface="Trebuchet MS"/>
              <a:cs typeface="Trebuchet MS"/>
            </a:endParaRPr>
          </a:p>
          <a:p>
            <a:pPr marL="298450" marR="447675">
              <a:lnSpc>
                <a:spcPts val="2270"/>
              </a:lnSpc>
              <a:spcBef>
                <a:spcPts val="105"/>
              </a:spcBef>
            </a:pPr>
            <a:r>
              <a:rPr sz="1900" spc="-95" dirty="0">
                <a:latin typeface="Trebuchet MS"/>
                <a:cs typeface="Trebuchet MS"/>
              </a:rPr>
              <a:t>team </a:t>
            </a:r>
            <a:r>
              <a:rPr sz="1900" spc="-75" dirty="0">
                <a:latin typeface="Trebuchet MS"/>
                <a:cs typeface="Trebuchet MS"/>
              </a:rPr>
              <a:t>members in </a:t>
            </a:r>
            <a:r>
              <a:rPr sz="1900" spc="-95" dirty="0">
                <a:latin typeface="Trebuchet MS"/>
                <a:cs typeface="Trebuchet MS"/>
              </a:rPr>
              <a:t>case</a:t>
            </a:r>
            <a:r>
              <a:rPr sz="1900" spc="-430" dirty="0">
                <a:latin typeface="Trebuchet MS"/>
                <a:cs typeface="Trebuchet MS"/>
              </a:rPr>
              <a:t> </a:t>
            </a:r>
            <a:r>
              <a:rPr sz="1900" spc="-75" dirty="0">
                <a:latin typeface="Trebuchet MS"/>
                <a:cs typeface="Trebuchet MS"/>
              </a:rPr>
              <a:t>of  </a:t>
            </a:r>
            <a:r>
              <a:rPr sz="1900" spc="-80" dirty="0">
                <a:latin typeface="Trebuchet MS"/>
                <a:cs typeface="Trebuchet MS"/>
              </a:rPr>
              <a:t>build</a:t>
            </a:r>
            <a:r>
              <a:rPr sz="1900" spc="-155" dirty="0">
                <a:latin typeface="Trebuchet MS"/>
                <a:cs typeface="Trebuchet MS"/>
              </a:rPr>
              <a:t> </a:t>
            </a:r>
            <a:r>
              <a:rPr sz="1900" spc="-120" dirty="0">
                <a:latin typeface="Trebuchet MS"/>
                <a:cs typeface="Trebuchet MS"/>
              </a:rPr>
              <a:t>failure.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129" y="323291"/>
            <a:ext cx="51517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Additional</a:t>
            </a:r>
            <a:r>
              <a:rPr spc="-380" dirty="0"/>
              <a:t> </a:t>
            </a:r>
            <a:r>
              <a:rPr spc="-170" dirty="0"/>
              <a:t>automation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89748"/>
            <a:ext cx="7734300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120" dirty="0">
                <a:latin typeface="Trebuchet MS"/>
                <a:cs typeface="Trebuchet MS"/>
              </a:rPr>
              <a:t>Setup </a:t>
            </a:r>
            <a:r>
              <a:rPr sz="3000" spc="-170" dirty="0">
                <a:latin typeface="Trebuchet MS"/>
                <a:cs typeface="Trebuchet MS"/>
              </a:rPr>
              <a:t>Git </a:t>
            </a:r>
            <a:r>
              <a:rPr sz="3000" spc="-114" dirty="0">
                <a:latin typeface="Trebuchet MS"/>
                <a:cs typeface="Trebuchet MS"/>
              </a:rPr>
              <a:t>repository</a:t>
            </a:r>
            <a:r>
              <a:rPr sz="3000" spc="-409" dirty="0">
                <a:latin typeface="Trebuchet MS"/>
                <a:cs typeface="Trebuchet MS"/>
              </a:rPr>
              <a:t> </a:t>
            </a:r>
            <a:r>
              <a:rPr sz="3000" spc="-125" dirty="0">
                <a:latin typeface="Trebuchet MS"/>
                <a:cs typeface="Trebuchet MS"/>
              </a:rPr>
              <a:t>polling</a:t>
            </a:r>
            <a:endParaRPr sz="3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1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114" dirty="0">
                <a:latin typeface="Trebuchet MS"/>
                <a:cs typeface="Trebuchet MS"/>
              </a:rPr>
              <a:t>Deployment </a:t>
            </a:r>
            <a:r>
              <a:rPr sz="3000" spc="-125" dirty="0">
                <a:latin typeface="Trebuchet MS"/>
                <a:cs typeface="Trebuchet MS"/>
              </a:rPr>
              <a:t>to </a:t>
            </a:r>
            <a:r>
              <a:rPr sz="3000" spc="-75" dirty="0">
                <a:latin typeface="Trebuchet MS"/>
                <a:cs typeface="Trebuchet MS"/>
              </a:rPr>
              <a:t>our </a:t>
            </a:r>
            <a:r>
              <a:rPr sz="3000" spc="-160" dirty="0">
                <a:latin typeface="Trebuchet MS"/>
                <a:cs typeface="Trebuchet MS"/>
              </a:rPr>
              <a:t>tomcat</a:t>
            </a:r>
            <a:r>
              <a:rPr sz="3000" spc="-620" dirty="0">
                <a:latin typeface="Trebuchet MS"/>
                <a:cs typeface="Trebuchet MS"/>
              </a:rPr>
              <a:t> </a:t>
            </a:r>
            <a:r>
              <a:rPr sz="3000" spc="-114" dirty="0">
                <a:latin typeface="Trebuchet MS"/>
                <a:cs typeface="Trebuchet MS"/>
              </a:rPr>
              <a:t>servers</a:t>
            </a:r>
            <a:endParaRPr sz="3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1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70" dirty="0">
                <a:latin typeface="Trebuchet MS"/>
                <a:cs typeface="Trebuchet MS"/>
              </a:rPr>
              <a:t>We</a:t>
            </a:r>
            <a:r>
              <a:rPr sz="3000" spc="-240" dirty="0">
                <a:latin typeface="Trebuchet MS"/>
                <a:cs typeface="Trebuchet MS"/>
              </a:rPr>
              <a:t> </a:t>
            </a:r>
            <a:r>
              <a:rPr sz="3000" spc="-165" dirty="0">
                <a:latin typeface="Trebuchet MS"/>
                <a:cs typeface="Trebuchet MS"/>
              </a:rPr>
              <a:t>will</a:t>
            </a:r>
            <a:r>
              <a:rPr sz="3000" spc="-229" dirty="0">
                <a:latin typeface="Trebuchet MS"/>
                <a:cs typeface="Trebuchet MS"/>
              </a:rPr>
              <a:t> </a:t>
            </a:r>
            <a:r>
              <a:rPr sz="3000" spc="-114" dirty="0">
                <a:latin typeface="Trebuchet MS"/>
                <a:cs typeface="Trebuchet MS"/>
              </a:rPr>
              <a:t>setup</a:t>
            </a:r>
            <a:r>
              <a:rPr sz="3000" spc="-235" dirty="0">
                <a:latin typeface="Trebuchet MS"/>
                <a:cs typeface="Trebuchet MS"/>
              </a:rPr>
              <a:t> </a:t>
            </a:r>
            <a:r>
              <a:rPr sz="3000" spc="-140" dirty="0">
                <a:latin typeface="Trebuchet MS"/>
                <a:cs typeface="Trebuchet MS"/>
              </a:rPr>
              <a:t>a</a:t>
            </a:r>
            <a:r>
              <a:rPr sz="3000" spc="-235" dirty="0">
                <a:latin typeface="Trebuchet MS"/>
                <a:cs typeface="Trebuchet MS"/>
              </a:rPr>
              <a:t> </a:t>
            </a:r>
            <a:r>
              <a:rPr sz="3000" spc="-135" dirty="0">
                <a:latin typeface="Trebuchet MS"/>
                <a:cs typeface="Trebuchet MS"/>
              </a:rPr>
              <a:t>couple</a:t>
            </a:r>
            <a:r>
              <a:rPr sz="3000" spc="-235" dirty="0">
                <a:latin typeface="Trebuchet MS"/>
                <a:cs typeface="Trebuchet MS"/>
              </a:rPr>
              <a:t> </a:t>
            </a:r>
            <a:r>
              <a:rPr sz="3000" spc="-110" dirty="0">
                <a:latin typeface="Trebuchet MS"/>
                <a:cs typeface="Trebuchet MS"/>
              </a:rPr>
              <a:t>of</a:t>
            </a:r>
            <a:r>
              <a:rPr sz="3000" spc="-235" dirty="0">
                <a:latin typeface="Trebuchet MS"/>
                <a:cs typeface="Trebuchet MS"/>
              </a:rPr>
              <a:t> </a:t>
            </a:r>
            <a:r>
              <a:rPr sz="3000" spc="-130" dirty="0">
                <a:latin typeface="Trebuchet MS"/>
                <a:cs typeface="Trebuchet MS"/>
              </a:rPr>
              <a:t>tasks</a:t>
            </a:r>
            <a:r>
              <a:rPr sz="3000" spc="-229" dirty="0">
                <a:latin typeface="Trebuchet MS"/>
                <a:cs typeface="Trebuchet MS"/>
              </a:rPr>
              <a:t> </a:t>
            </a:r>
            <a:r>
              <a:rPr sz="3000" spc="-125" dirty="0">
                <a:latin typeface="Trebuchet MS"/>
                <a:cs typeface="Trebuchet MS"/>
              </a:rPr>
              <a:t>to</a:t>
            </a:r>
            <a:r>
              <a:rPr sz="3000" spc="-229" dirty="0">
                <a:latin typeface="Trebuchet MS"/>
                <a:cs typeface="Trebuchet MS"/>
              </a:rPr>
              <a:t> </a:t>
            </a:r>
            <a:r>
              <a:rPr sz="3000" spc="-85" dirty="0">
                <a:latin typeface="Trebuchet MS"/>
                <a:cs typeface="Trebuchet MS"/>
              </a:rPr>
              <a:t>run</a:t>
            </a:r>
            <a:r>
              <a:rPr sz="3000" spc="-235" dirty="0">
                <a:latin typeface="Trebuchet MS"/>
                <a:cs typeface="Trebuchet MS"/>
              </a:rPr>
              <a:t> </a:t>
            </a:r>
            <a:r>
              <a:rPr sz="3000" spc="-120" dirty="0">
                <a:latin typeface="Trebuchet MS"/>
                <a:cs typeface="Trebuchet MS"/>
              </a:rPr>
              <a:t>in</a:t>
            </a:r>
            <a:r>
              <a:rPr sz="3000" spc="-235" dirty="0">
                <a:latin typeface="Trebuchet MS"/>
                <a:cs typeface="Trebuchet MS"/>
              </a:rPr>
              <a:t> </a:t>
            </a:r>
            <a:r>
              <a:rPr sz="3000" spc="-165" dirty="0">
                <a:latin typeface="Trebuchet MS"/>
                <a:cs typeface="Trebuchet MS"/>
              </a:rPr>
              <a:t>parallel</a:t>
            </a:r>
            <a:endParaRPr sz="3000">
              <a:latin typeface="Trebuchet MS"/>
              <a:cs typeface="Trebuchet MS"/>
            </a:endParaRPr>
          </a:p>
          <a:p>
            <a:pPr marL="355600" marR="26670" indent="-342900">
              <a:lnSpc>
                <a:spcPct val="139800"/>
              </a:lnSpc>
              <a:spcBef>
                <a:spcPts val="7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70" dirty="0">
                <a:latin typeface="Trebuchet MS"/>
                <a:cs typeface="Trebuchet MS"/>
              </a:rPr>
              <a:t>And</a:t>
            </a:r>
            <a:r>
              <a:rPr sz="3000" spc="-235" dirty="0">
                <a:latin typeface="Trebuchet MS"/>
                <a:cs typeface="Trebuchet MS"/>
              </a:rPr>
              <a:t> </a:t>
            </a:r>
            <a:r>
              <a:rPr sz="3000" spc="-130" dirty="0">
                <a:latin typeface="Trebuchet MS"/>
                <a:cs typeface="Trebuchet MS"/>
              </a:rPr>
              <a:t>we</a:t>
            </a:r>
            <a:r>
              <a:rPr sz="3000" spc="-235" dirty="0">
                <a:latin typeface="Trebuchet MS"/>
                <a:cs typeface="Trebuchet MS"/>
              </a:rPr>
              <a:t> </a:t>
            </a:r>
            <a:r>
              <a:rPr sz="3000" spc="-165" dirty="0">
                <a:latin typeface="Trebuchet MS"/>
                <a:cs typeface="Trebuchet MS"/>
              </a:rPr>
              <a:t>will</a:t>
            </a:r>
            <a:r>
              <a:rPr sz="3000" spc="-229" dirty="0">
                <a:latin typeface="Trebuchet MS"/>
                <a:cs typeface="Trebuchet MS"/>
              </a:rPr>
              <a:t> </a:t>
            </a:r>
            <a:r>
              <a:rPr sz="3000" spc="-160" dirty="0">
                <a:latin typeface="Trebuchet MS"/>
                <a:cs typeface="Trebuchet MS"/>
              </a:rPr>
              <a:t>briefly</a:t>
            </a:r>
            <a:r>
              <a:rPr sz="3000" spc="-225" dirty="0">
                <a:latin typeface="Trebuchet MS"/>
                <a:cs typeface="Trebuchet MS"/>
              </a:rPr>
              <a:t> </a:t>
            </a:r>
            <a:r>
              <a:rPr sz="3000" spc="-155" dirty="0">
                <a:latin typeface="Trebuchet MS"/>
                <a:cs typeface="Trebuchet MS"/>
              </a:rPr>
              <a:t>explain</a:t>
            </a:r>
            <a:r>
              <a:rPr sz="3000" spc="-229" dirty="0">
                <a:latin typeface="Trebuchet MS"/>
                <a:cs typeface="Trebuchet MS"/>
              </a:rPr>
              <a:t> </a:t>
            </a:r>
            <a:r>
              <a:rPr sz="3000" spc="-65" dirty="0">
                <a:latin typeface="Trebuchet MS"/>
                <a:cs typeface="Trebuchet MS"/>
              </a:rPr>
              <a:t>how</a:t>
            </a:r>
            <a:r>
              <a:rPr sz="3000" spc="-225" dirty="0">
                <a:latin typeface="Trebuchet MS"/>
                <a:cs typeface="Trebuchet MS"/>
              </a:rPr>
              <a:t> </a:t>
            </a:r>
            <a:r>
              <a:rPr sz="3000" spc="-125" dirty="0">
                <a:latin typeface="Trebuchet MS"/>
                <a:cs typeface="Trebuchet MS"/>
              </a:rPr>
              <a:t>to</a:t>
            </a:r>
            <a:r>
              <a:rPr sz="3000" spc="-225" dirty="0">
                <a:latin typeface="Trebuchet MS"/>
                <a:cs typeface="Trebuchet MS"/>
              </a:rPr>
              <a:t> </a:t>
            </a:r>
            <a:r>
              <a:rPr sz="3000" spc="-114" dirty="0">
                <a:latin typeface="Trebuchet MS"/>
                <a:cs typeface="Trebuchet MS"/>
              </a:rPr>
              <a:t>setup</a:t>
            </a:r>
            <a:r>
              <a:rPr sz="3000" spc="-235" dirty="0">
                <a:latin typeface="Trebuchet MS"/>
                <a:cs typeface="Trebuchet MS"/>
              </a:rPr>
              <a:t> </a:t>
            </a:r>
            <a:r>
              <a:rPr sz="3000" spc="-160" dirty="0">
                <a:latin typeface="Trebuchet MS"/>
                <a:cs typeface="Trebuchet MS"/>
              </a:rPr>
              <a:t>tomcat  </a:t>
            </a:r>
            <a:r>
              <a:rPr sz="3000" spc="-45" dirty="0">
                <a:latin typeface="Trebuchet MS"/>
                <a:cs typeface="Trebuchet MS"/>
              </a:rPr>
              <a:t>on</a:t>
            </a:r>
            <a:r>
              <a:rPr sz="3000" spc="-240" dirty="0">
                <a:latin typeface="Trebuchet MS"/>
                <a:cs typeface="Trebuchet MS"/>
              </a:rPr>
              <a:t> </a:t>
            </a:r>
            <a:r>
              <a:rPr sz="3000" spc="-145" dirty="0">
                <a:latin typeface="Trebuchet MS"/>
                <a:cs typeface="Trebuchet MS"/>
              </a:rPr>
              <a:t>EC2</a:t>
            </a:r>
            <a:r>
              <a:rPr sz="3000" spc="-225" dirty="0">
                <a:latin typeface="Trebuchet MS"/>
                <a:cs typeface="Trebuchet MS"/>
              </a:rPr>
              <a:t> </a:t>
            </a:r>
            <a:r>
              <a:rPr sz="3000" spc="-120" dirty="0">
                <a:latin typeface="Trebuchet MS"/>
                <a:cs typeface="Trebuchet MS"/>
              </a:rPr>
              <a:t>in</a:t>
            </a:r>
            <a:r>
              <a:rPr sz="3000" spc="-235" dirty="0">
                <a:latin typeface="Trebuchet MS"/>
                <a:cs typeface="Trebuchet MS"/>
              </a:rPr>
              <a:t> </a:t>
            </a:r>
            <a:r>
              <a:rPr sz="3000" spc="-110" dirty="0">
                <a:latin typeface="Trebuchet MS"/>
                <a:cs typeface="Trebuchet MS"/>
              </a:rPr>
              <a:t>Amazon</a:t>
            </a:r>
            <a:r>
              <a:rPr sz="3000" spc="-240" dirty="0">
                <a:latin typeface="Trebuchet MS"/>
                <a:cs typeface="Trebuchet MS"/>
              </a:rPr>
              <a:t> </a:t>
            </a:r>
            <a:r>
              <a:rPr sz="3000" spc="-85" dirty="0">
                <a:latin typeface="Trebuchet MS"/>
                <a:cs typeface="Trebuchet MS"/>
              </a:rPr>
              <a:t>Web</a:t>
            </a:r>
            <a:r>
              <a:rPr sz="3000" spc="-235" dirty="0">
                <a:latin typeface="Trebuchet MS"/>
                <a:cs typeface="Trebuchet MS"/>
              </a:rPr>
              <a:t> </a:t>
            </a:r>
            <a:r>
              <a:rPr sz="3000" spc="-130" dirty="0">
                <a:latin typeface="Trebuchet MS"/>
                <a:cs typeface="Trebuchet MS"/>
              </a:rPr>
              <a:t>Services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5661" y="323291"/>
            <a:ext cx="1252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Steps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53820"/>
            <a:ext cx="7650480" cy="2548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105" dirty="0">
                <a:solidFill>
                  <a:srgbClr val="FF0000"/>
                </a:solidFill>
                <a:latin typeface="Trebuchet MS"/>
                <a:cs typeface="Trebuchet MS"/>
              </a:rPr>
              <a:t>Step</a:t>
            </a:r>
            <a:r>
              <a:rPr sz="1800" b="1" spc="-1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b="1" spc="-155" dirty="0">
                <a:solidFill>
                  <a:srgbClr val="FF0000"/>
                </a:solidFill>
                <a:latin typeface="Trebuchet MS"/>
                <a:cs typeface="Trebuchet MS"/>
              </a:rPr>
              <a:t>1:</a:t>
            </a:r>
            <a:r>
              <a:rPr sz="1800" b="1" spc="-1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80" dirty="0">
                <a:solidFill>
                  <a:srgbClr val="FF0000"/>
                </a:solidFill>
                <a:latin typeface="Trebuchet MS"/>
                <a:cs typeface="Trebuchet MS"/>
              </a:rPr>
              <a:t>Configure</a:t>
            </a:r>
            <a:r>
              <a:rPr sz="1800" spc="-1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FF0000"/>
                </a:solidFill>
                <a:latin typeface="Trebuchet MS"/>
                <a:cs typeface="Trebuchet MS"/>
              </a:rPr>
              <a:t>AWS</a:t>
            </a:r>
            <a:r>
              <a:rPr sz="1800" spc="-12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FF0000"/>
                </a:solidFill>
                <a:latin typeface="Trebuchet MS"/>
                <a:cs typeface="Trebuchet MS"/>
              </a:rPr>
              <a:t>security</a:t>
            </a:r>
            <a:r>
              <a:rPr sz="1800" spc="-1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55" dirty="0">
                <a:solidFill>
                  <a:srgbClr val="FF0000"/>
                </a:solidFill>
                <a:latin typeface="Trebuchet MS"/>
                <a:cs typeface="Trebuchet MS"/>
              </a:rPr>
              <a:t>groups</a:t>
            </a:r>
            <a:r>
              <a:rPr sz="1800" spc="-12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FF0000"/>
                </a:solidFill>
                <a:latin typeface="Trebuchet MS"/>
                <a:cs typeface="Trebuchet MS"/>
              </a:rPr>
              <a:t>for</a:t>
            </a:r>
            <a:r>
              <a:rPr sz="1800" spc="-130" dirty="0">
                <a:solidFill>
                  <a:srgbClr val="FF0000"/>
                </a:solidFill>
                <a:latin typeface="Trebuchet MS"/>
                <a:cs typeface="Trebuchet MS"/>
              </a:rPr>
              <a:t> Tomcat</a:t>
            </a:r>
            <a:r>
              <a:rPr sz="1800" spc="-12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70" dirty="0">
                <a:solidFill>
                  <a:srgbClr val="FF0000"/>
                </a:solidFill>
                <a:latin typeface="Trebuchet MS"/>
                <a:cs typeface="Trebuchet MS"/>
              </a:rPr>
              <a:t>servers</a:t>
            </a:r>
            <a:r>
              <a:rPr sz="1800" spc="-12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65" dirty="0">
                <a:solidFill>
                  <a:srgbClr val="FF0000"/>
                </a:solidFill>
                <a:latin typeface="Trebuchet MS"/>
                <a:cs typeface="Trebuchet MS"/>
              </a:rPr>
              <a:t>and</a:t>
            </a:r>
            <a:r>
              <a:rPr sz="1800" spc="-1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110" dirty="0">
                <a:solidFill>
                  <a:srgbClr val="FF0000"/>
                </a:solidFill>
                <a:latin typeface="Trebuchet MS"/>
                <a:cs typeface="Trebuchet MS"/>
              </a:rPr>
              <a:t>create</a:t>
            </a:r>
            <a:r>
              <a:rPr sz="1800" spc="-11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110" dirty="0">
                <a:solidFill>
                  <a:srgbClr val="FF0000"/>
                </a:solidFill>
                <a:latin typeface="Trebuchet MS"/>
                <a:cs typeface="Trebuchet MS"/>
              </a:rPr>
              <a:t>key</a:t>
            </a:r>
            <a:r>
              <a:rPr sz="1800" spc="-1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100" dirty="0">
                <a:solidFill>
                  <a:srgbClr val="FF0000"/>
                </a:solidFill>
                <a:latin typeface="Trebuchet MS"/>
                <a:cs typeface="Trebuchet MS"/>
              </a:rPr>
              <a:t>pairs.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marR="35750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105" dirty="0">
                <a:latin typeface="Trebuchet MS"/>
                <a:cs typeface="Trebuchet MS"/>
              </a:rPr>
              <a:t>Step</a:t>
            </a:r>
            <a:r>
              <a:rPr sz="1800" b="1" spc="-135" dirty="0">
                <a:latin typeface="Trebuchet MS"/>
                <a:cs typeface="Trebuchet MS"/>
              </a:rPr>
              <a:t> </a:t>
            </a:r>
            <a:r>
              <a:rPr sz="1800" b="1" spc="-155" dirty="0">
                <a:latin typeface="Trebuchet MS"/>
                <a:cs typeface="Trebuchet MS"/>
              </a:rPr>
              <a:t>2:</a:t>
            </a:r>
            <a:r>
              <a:rPr sz="1800" b="1" spc="-12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Provision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EC2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instances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on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AWS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to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simulate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staging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and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production  </a:t>
            </a:r>
            <a:r>
              <a:rPr sz="1800" spc="-80" dirty="0">
                <a:latin typeface="Trebuchet MS"/>
                <a:cs typeface="Trebuchet MS"/>
              </a:rPr>
              <a:t>environments.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105" dirty="0">
                <a:latin typeface="Trebuchet MS"/>
                <a:cs typeface="Trebuchet MS"/>
              </a:rPr>
              <a:t>Step</a:t>
            </a:r>
            <a:r>
              <a:rPr sz="1800" b="1" spc="-135" dirty="0">
                <a:latin typeface="Trebuchet MS"/>
                <a:cs typeface="Trebuchet MS"/>
              </a:rPr>
              <a:t> </a:t>
            </a:r>
            <a:r>
              <a:rPr sz="1800" b="1" spc="-155" dirty="0">
                <a:latin typeface="Trebuchet MS"/>
                <a:cs typeface="Trebuchet MS"/>
              </a:rPr>
              <a:t>3:</a:t>
            </a:r>
            <a:r>
              <a:rPr sz="1800" b="1" spc="-13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Install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and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run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Tomcat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on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created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AWS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instances.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105" dirty="0">
                <a:latin typeface="Trebuchet MS"/>
                <a:cs typeface="Trebuchet MS"/>
              </a:rPr>
              <a:t>Step </a:t>
            </a:r>
            <a:r>
              <a:rPr sz="1800" b="1" spc="-155" dirty="0">
                <a:latin typeface="Trebuchet MS"/>
                <a:cs typeface="Trebuchet MS"/>
              </a:rPr>
              <a:t>4: </a:t>
            </a:r>
            <a:r>
              <a:rPr sz="1800" spc="-95" dirty="0">
                <a:latin typeface="Trebuchet MS"/>
                <a:cs typeface="Trebuchet MS"/>
              </a:rPr>
              <a:t>Fully </a:t>
            </a:r>
            <a:r>
              <a:rPr sz="1800" spc="-85" dirty="0">
                <a:latin typeface="Trebuchet MS"/>
                <a:cs typeface="Trebuchet MS"/>
              </a:rPr>
              <a:t>automate </a:t>
            </a:r>
            <a:r>
              <a:rPr sz="1800" spc="-45" dirty="0">
                <a:latin typeface="Trebuchet MS"/>
                <a:cs typeface="Trebuchet MS"/>
              </a:rPr>
              <a:t>our </a:t>
            </a:r>
            <a:r>
              <a:rPr sz="1800" spc="-90" dirty="0">
                <a:latin typeface="Trebuchet MS"/>
                <a:cs typeface="Trebuchet MS"/>
              </a:rPr>
              <a:t>existing </a:t>
            </a:r>
            <a:r>
              <a:rPr sz="1800" spc="-95" dirty="0">
                <a:latin typeface="Trebuchet MS"/>
                <a:cs typeface="Trebuchet MS"/>
              </a:rPr>
              <a:t>Jenkins</a:t>
            </a:r>
            <a:r>
              <a:rPr sz="1800" spc="-35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pipeline.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5661" y="323291"/>
            <a:ext cx="1252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Steps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53820"/>
            <a:ext cx="7650480" cy="2548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105" dirty="0">
                <a:latin typeface="Trebuchet MS"/>
                <a:cs typeface="Trebuchet MS"/>
              </a:rPr>
              <a:t>Step</a:t>
            </a:r>
            <a:r>
              <a:rPr sz="1800" b="1" spc="-130" dirty="0">
                <a:latin typeface="Trebuchet MS"/>
                <a:cs typeface="Trebuchet MS"/>
              </a:rPr>
              <a:t> </a:t>
            </a:r>
            <a:r>
              <a:rPr sz="1800" b="1" spc="-155" dirty="0">
                <a:latin typeface="Trebuchet MS"/>
                <a:cs typeface="Trebuchet MS"/>
              </a:rPr>
              <a:t>1:</a:t>
            </a:r>
            <a:r>
              <a:rPr sz="1800" b="1" spc="-12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Configure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AWS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security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groups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for</a:t>
            </a:r>
            <a:r>
              <a:rPr sz="1800" spc="-130" dirty="0">
                <a:latin typeface="Trebuchet MS"/>
                <a:cs typeface="Trebuchet MS"/>
              </a:rPr>
              <a:t> Tomcat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servers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and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create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key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pairs.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marR="35814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105" dirty="0">
                <a:solidFill>
                  <a:srgbClr val="FF0000"/>
                </a:solidFill>
                <a:latin typeface="Trebuchet MS"/>
                <a:cs typeface="Trebuchet MS"/>
              </a:rPr>
              <a:t>Step</a:t>
            </a:r>
            <a:r>
              <a:rPr sz="1800" b="1" spc="-13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b="1" spc="-155" dirty="0">
                <a:solidFill>
                  <a:srgbClr val="FF0000"/>
                </a:solidFill>
                <a:latin typeface="Trebuchet MS"/>
                <a:cs typeface="Trebuchet MS"/>
              </a:rPr>
              <a:t>2:</a:t>
            </a:r>
            <a:r>
              <a:rPr sz="1800" b="1" spc="-12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65" dirty="0">
                <a:solidFill>
                  <a:srgbClr val="FF0000"/>
                </a:solidFill>
                <a:latin typeface="Trebuchet MS"/>
                <a:cs typeface="Trebuchet MS"/>
              </a:rPr>
              <a:t>Provision</a:t>
            </a:r>
            <a:r>
              <a:rPr sz="1800" spc="-1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solidFill>
                  <a:srgbClr val="FF0000"/>
                </a:solidFill>
                <a:latin typeface="Trebuchet MS"/>
                <a:cs typeface="Trebuchet MS"/>
              </a:rPr>
              <a:t>EC2</a:t>
            </a:r>
            <a:r>
              <a:rPr sz="1800" spc="-1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80" dirty="0">
                <a:solidFill>
                  <a:srgbClr val="FF0000"/>
                </a:solidFill>
                <a:latin typeface="Trebuchet MS"/>
                <a:cs typeface="Trebuchet MS"/>
              </a:rPr>
              <a:t>instances</a:t>
            </a:r>
            <a:r>
              <a:rPr sz="1800" spc="-13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FF0000"/>
                </a:solidFill>
                <a:latin typeface="Trebuchet MS"/>
                <a:cs typeface="Trebuchet MS"/>
              </a:rPr>
              <a:t>on</a:t>
            </a:r>
            <a:r>
              <a:rPr sz="1800" spc="-12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FF0000"/>
                </a:solidFill>
                <a:latin typeface="Trebuchet MS"/>
                <a:cs typeface="Trebuchet MS"/>
              </a:rPr>
              <a:t>AWS</a:t>
            </a:r>
            <a:r>
              <a:rPr sz="1800" spc="-13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75" dirty="0">
                <a:solidFill>
                  <a:srgbClr val="FF0000"/>
                </a:solidFill>
                <a:latin typeface="Trebuchet MS"/>
                <a:cs typeface="Trebuchet MS"/>
              </a:rPr>
              <a:t>to</a:t>
            </a:r>
            <a:r>
              <a:rPr sz="1800" spc="-12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FF0000"/>
                </a:solidFill>
                <a:latin typeface="Trebuchet MS"/>
                <a:cs typeface="Trebuchet MS"/>
              </a:rPr>
              <a:t>simulate</a:t>
            </a:r>
            <a:r>
              <a:rPr sz="1800" spc="-1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80" dirty="0">
                <a:solidFill>
                  <a:srgbClr val="FF0000"/>
                </a:solidFill>
                <a:latin typeface="Trebuchet MS"/>
                <a:cs typeface="Trebuchet MS"/>
              </a:rPr>
              <a:t>staging</a:t>
            </a:r>
            <a:r>
              <a:rPr sz="1800" spc="-12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65" dirty="0">
                <a:solidFill>
                  <a:srgbClr val="FF0000"/>
                </a:solidFill>
                <a:latin typeface="Trebuchet MS"/>
                <a:cs typeface="Trebuchet MS"/>
              </a:rPr>
              <a:t>and</a:t>
            </a:r>
            <a:r>
              <a:rPr sz="1800" spc="-1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70" dirty="0">
                <a:solidFill>
                  <a:srgbClr val="FF0000"/>
                </a:solidFill>
                <a:latin typeface="Trebuchet MS"/>
                <a:cs typeface="Trebuchet MS"/>
              </a:rPr>
              <a:t>production  </a:t>
            </a:r>
            <a:r>
              <a:rPr sz="1800" spc="-80" dirty="0">
                <a:solidFill>
                  <a:srgbClr val="FF0000"/>
                </a:solidFill>
                <a:latin typeface="Trebuchet MS"/>
                <a:cs typeface="Trebuchet MS"/>
              </a:rPr>
              <a:t>environments.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105" dirty="0">
                <a:latin typeface="Trebuchet MS"/>
                <a:cs typeface="Trebuchet MS"/>
              </a:rPr>
              <a:t>Step</a:t>
            </a:r>
            <a:r>
              <a:rPr sz="1800" b="1" spc="-135" dirty="0">
                <a:latin typeface="Trebuchet MS"/>
                <a:cs typeface="Trebuchet MS"/>
              </a:rPr>
              <a:t> </a:t>
            </a:r>
            <a:r>
              <a:rPr sz="1800" b="1" spc="-155" dirty="0">
                <a:latin typeface="Trebuchet MS"/>
                <a:cs typeface="Trebuchet MS"/>
              </a:rPr>
              <a:t>3:</a:t>
            </a:r>
            <a:r>
              <a:rPr sz="1800" b="1" spc="-13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Install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and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run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Tomcat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on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created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AWS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instances.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105" dirty="0">
                <a:latin typeface="Trebuchet MS"/>
                <a:cs typeface="Trebuchet MS"/>
              </a:rPr>
              <a:t>Step </a:t>
            </a:r>
            <a:r>
              <a:rPr sz="1800" b="1" spc="-155" dirty="0">
                <a:latin typeface="Trebuchet MS"/>
                <a:cs typeface="Trebuchet MS"/>
              </a:rPr>
              <a:t>4: </a:t>
            </a:r>
            <a:r>
              <a:rPr sz="1800" spc="-95" dirty="0">
                <a:latin typeface="Trebuchet MS"/>
                <a:cs typeface="Trebuchet MS"/>
              </a:rPr>
              <a:t>Fully </a:t>
            </a:r>
            <a:r>
              <a:rPr sz="1800" spc="-85" dirty="0">
                <a:latin typeface="Trebuchet MS"/>
                <a:cs typeface="Trebuchet MS"/>
              </a:rPr>
              <a:t>automate </a:t>
            </a:r>
            <a:r>
              <a:rPr sz="1800" spc="-45" dirty="0">
                <a:latin typeface="Trebuchet MS"/>
                <a:cs typeface="Trebuchet MS"/>
              </a:rPr>
              <a:t>our </a:t>
            </a:r>
            <a:r>
              <a:rPr sz="1800" spc="-90" dirty="0">
                <a:latin typeface="Trebuchet MS"/>
                <a:cs typeface="Trebuchet MS"/>
              </a:rPr>
              <a:t>existing </a:t>
            </a:r>
            <a:r>
              <a:rPr sz="1800" spc="-95" dirty="0">
                <a:latin typeface="Trebuchet MS"/>
                <a:cs typeface="Trebuchet MS"/>
              </a:rPr>
              <a:t>Jenkins</a:t>
            </a:r>
            <a:r>
              <a:rPr sz="1800" spc="-35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pipeline.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5661" y="323291"/>
            <a:ext cx="1252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Steps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53820"/>
            <a:ext cx="7650480" cy="2548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105" dirty="0">
                <a:latin typeface="Trebuchet MS"/>
                <a:cs typeface="Trebuchet MS"/>
              </a:rPr>
              <a:t>Step</a:t>
            </a:r>
            <a:r>
              <a:rPr sz="1800" b="1" spc="-130" dirty="0">
                <a:latin typeface="Trebuchet MS"/>
                <a:cs typeface="Trebuchet MS"/>
              </a:rPr>
              <a:t> </a:t>
            </a:r>
            <a:r>
              <a:rPr sz="1800" b="1" spc="-155" dirty="0">
                <a:latin typeface="Trebuchet MS"/>
                <a:cs typeface="Trebuchet MS"/>
              </a:rPr>
              <a:t>1:</a:t>
            </a:r>
            <a:r>
              <a:rPr sz="1800" b="1" spc="-12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Configure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AWS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security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groups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for</a:t>
            </a:r>
            <a:r>
              <a:rPr sz="1800" spc="-130" dirty="0">
                <a:latin typeface="Trebuchet MS"/>
                <a:cs typeface="Trebuchet MS"/>
              </a:rPr>
              <a:t> Tomcat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servers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and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create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key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pairs.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marR="35814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105" dirty="0">
                <a:latin typeface="Trebuchet MS"/>
                <a:cs typeface="Trebuchet MS"/>
              </a:rPr>
              <a:t>Step</a:t>
            </a:r>
            <a:r>
              <a:rPr sz="1800" b="1" spc="-135" dirty="0">
                <a:latin typeface="Trebuchet MS"/>
                <a:cs typeface="Trebuchet MS"/>
              </a:rPr>
              <a:t> </a:t>
            </a:r>
            <a:r>
              <a:rPr sz="1800" b="1" spc="-155" dirty="0">
                <a:latin typeface="Trebuchet MS"/>
                <a:cs typeface="Trebuchet MS"/>
              </a:rPr>
              <a:t>2:</a:t>
            </a:r>
            <a:r>
              <a:rPr sz="1800" b="1" spc="-12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Provision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EC2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instances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on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AWS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to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simulate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staging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and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production  </a:t>
            </a:r>
            <a:r>
              <a:rPr sz="1800" spc="-80" dirty="0">
                <a:latin typeface="Trebuchet MS"/>
                <a:cs typeface="Trebuchet MS"/>
              </a:rPr>
              <a:t>environments.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105" dirty="0">
                <a:solidFill>
                  <a:srgbClr val="FF0000"/>
                </a:solidFill>
                <a:latin typeface="Trebuchet MS"/>
                <a:cs typeface="Trebuchet MS"/>
              </a:rPr>
              <a:t>Step</a:t>
            </a:r>
            <a:r>
              <a:rPr sz="1800" b="1" spc="-13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b="1" spc="-155" dirty="0">
                <a:solidFill>
                  <a:srgbClr val="FF0000"/>
                </a:solidFill>
                <a:latin typeface="Trebuchet MS"/>
                <a:cs typeface="Trebuchet MS"/>
              </a:rPr>
              <a:t>3:</a:t>
            </a:r>
            <a:r>
              <a:rPr sz="1800" b="1" spc="-1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solidFill>
                  <a:srgbClr val="FF0000"/>
                </a:solidFill>
                <a:latin typeface="Trebuchet MS"/>
                <a:cs typeface="Trebuchet MS"/>
              </a:rPr>
              <a:t>Install</a:t>
            </a:r>
            <a:r>
              <a:rPr sz="1800" spc="-13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60" dirty="0">
                <a:solidFill>
                  <a:srgbClr val="FF0000"/>
                </a:solidFill>
                <a:latin typeface="Trebuchet MS"/>
                <a:cs typeface="Trebuchet MS"/>
              </a:rPr>
              <a:t>and</a:t>
            </a:r>
            <a:r>
              <a:rPr sz="1800" spc="-1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FF0000"/>
                </a:solidFill>
                <a:latin typeface="Trebuchet MS"/>
                <a:cs typeface="Trebuchet MS"/>
              </a:rPr>
              <a:t>run</a:t>
            </a:r>
            <a:r>
              <a:rPr sz="1800" spc="-12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130" dirty="0">
                <a:solidFill>
                  <a:srgbClr val="FF0000"/>
                </a:solidFill>
                <a:latin typeface="Trebuchet MS"/>
                <a:cs typeface="Trebuchet MS"/>
              </a:rPr>
              <a:t>Tomcat</a:t>
            </a:r>
            <a:r>
              <a:rPr sz="1800" spc="-13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FF0000"/>
                </a:solidFill>
                <a:latin typeface="Trebuchet MS"/>
                <a:cs typeface="Trebuchet MS"/>
              </a:rPr>
              <a:t>on</a:t>
            </a:r>
            <a:r>
              <a:rPr sz="1800" spc="-1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105" dirty="0">
                <a:solidFill>
                  <a:srgbClr val="FF0000"/>
                </a:solidFill>
                <a:latin typeface="Trebuchet MS"/>
                <a:cs typeface="Trebuchet MS"/>
              </a:rPr>
              <a:t>created</a:t>
            </a:r>
            <a:r>
              <a:rPr sz="1800" spc="-1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FF0000"/>
                </a:solidFill>
                <a:latin typeface="Trebuchet MS"/>
                <a:cs typeface="Trebuchet MS"/>
              </a:rPr>
              <a:t>AWS</a:t>
            </a:r>
            <a:r>
              <a:rPr sz="1800" spc="-1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F0000"/>
                </a:solidFill>
                <a:latin typeface="Trebuchet MS"/>
                <a:cs typeface="Trebuchet MS"/>
              </a:rPr>
              <a:t>instances.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105" dirty="0">
                <a:latin typeface="Trebuchet MS"/>
                <a:cs typeface="Trebuchet MS"/>
              </a:rPr>
              <a:t>Step </a:t>
            </a:r>
            <a:r>
              <a:rPr sz="1800" b="1" spc="-155" dirty="0">
                <a:latin typeface="Trebuchet MS"/>
                <a:cs typeface="Trebuchet MS"/>
              </a:rPr>
              <a:t>4: </a:t>
            </a:r>
            <a:r>
              <a:rPr sz="1800" spc="-95" dirty="0">
                <a:latin typeface="Trebuchet MS"/>
                <a:cs typeface="Trebuchet MS"/>
              </a:rPr>
              <a:t>Fully </a:t>
            </a:r>
            <a:r>
              <a:rPr sz="1800" spc="-85" dirty="0">
                <a:latin typeface="Trebuchet MS"/>
                <a:cs typeface="Trebuchet MS"/>
              </a:rPr>
              <a:t>automate </a:t>
            </a:r>
            <a:r>
              <a:rPr sz="1800" spc="-45" dirty="0">
                <a:latin typeface="Trebuchet MS"/>
                <a:cs typeface="Trebuchet MS"/>
              </a:rPr>
              <a:t>our </a:t>
            </a:r>
            <a:r>
              <a:rPr sz="1800" spc="-90" dirty="0">
                <a:latin typeface="Trebuchet MS"/>
                <a:cs typeface="Trebuchet MS"/>
              </a:rPr>
              <a:t>existing </a:t>
            </a:r>
            <a:r>
              <a:rPr sz="1800" spc="-95" dirty="0">
                <a:latin typeface="Trebuchet MS"/>
                <a:cs typeface="Trebuchet MS"/>
              </a:rPr>
              <a:t>Jenkins</a:t>
            </a:r>
            <a:r>
              <a:rPr sz="1800" spc="-35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pipeline.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5661" y="323291"/>
            <a:ext cx="1252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Steps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53820"/>
            <a:ext cx="7650480" cy="2548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105" dirty="0">
                <a:latin typeface="Trebuchet MS"/>
                <a:cs typeface="Trebuchet MS"/>
              </a:rPr>
              <a:t>Step</a:t>
            </a:r>
            <a:r>
              <a:rPr sz="1800" b="1" spc="-130" dirty="0">
                <a:latin typeface="Trebuchet MS"/>
                <a:cs typeface="Trebuchet MS"/>
              </a:rPr>
              <a:t> </a:t>
            </a:r>
            <a:r>
              <a:rPr sz="1800" b="1" spc="-155" dirty="0">
                <a:latin typeface="Trebuchet MS"/>
                <a:cs typeface="Trebuchet MS"/>
              </a:rPr>
              <a:t>1:</a:t>
            </a:r>
            <a:r>
              <a:rPr sz="1800" b="1" spc="-12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Configure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AWS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security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groups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for</a:t>
            </a:r>
            <a:r>
              <a:rPr sz="1800" spc="-130" dirty="0">
                <a:latin typeface="Trebuchet MS"/>
                <a:cs typeface="Trebuchet MS"/>
              </a:rPr>
              <a:t> Tomcat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servers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and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create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key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pairs.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marR="35814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105" dirty="0">
                <a:latin typeface="Trebuchet MS"/>
                <a:cs typeface="Trebuchet MS"/>
              </a:rPr>
              <a:t>Step</a:t>
            </a:r>
            <a:r>
              <a:rPr sz="1800" b="1" spc="-135" dirty="0">
                <a:latin typeface="Trebuchet MS"/>
                <a:cs typeface="Trebuchet MS"/>
              </a:rPr>
              <a:t> </a:t>
            </a:r>
            <a:r>
              <a:rPr sz="1800" b="1" spc="-155" dirty="0">
                <a:latin typeface="Trebuchet MS"/>
                <a:cs typeface="Trebuchet MS"/>
              </a:rPr>
              <a:t>2:</a:t>
            </a:r>
            <a:r>
              <a:rPr sz="1800" b="1" spc="-12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Provision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EC2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instances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on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AWS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to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simulate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staging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and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production  </a:t>
            </a:r>
            <a:r>
              <a:rPr sz="1800" spc="-80" dirty="0">
                <a:latin typeface="Trebuchet MS"/>
                <a:cs typeface="Trebuchet MS"/>
              </a:rPr>
              <a:t>environments.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105" dirty="0">
                <a:latin typeface="Trebuchet MS"/>
                <a:cs typeface="Trebuchet MS"/>
              </a:rPr>
              <a:t>Step</a:t>
            </a:r>
            <a:r>
              <a:rPr sz="1800" b="1" spc="-135" dirty="0">
                <a:latin typeface="Trebuchet MS"/>
                <a:cs typeface="Trebuchet MS"/>
              </a:rPr>
              <a:t> </a:t>
            </a:r>
            <a:r>
              <a:rPr sz="1800" b="1" spc="-155" dirty="0">
                <a:latin typeface="Trebuchet MS"/>
                <a:cs typeface="Trebuchet MS"/>
              </a:rPr>
              <a:t>3:</a:t>
            </a:r>
            <a:r>
              <a:rPr sz="1800" b="1" spc="-13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Install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and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run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Tomcat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on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created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AWS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instances.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105" dirty="0">
                <a:solidFill>
                  <a:srgbClr val="FF0000"/>
                </a:solidFill>
                <a:latin typeface="Trebuchet MS"/>
                <a:cs typeface="Trebuchet MS"/>
              </a:rPr>
              <a:t>Step </a:t>
            </a:r>
            <a:r>
              <a:rPr sz="1800" b="1" spc="-155" dirty="0">
                <a:solidFill>
                  <a:srgbClr val="FF0000"/>
                </a:solidFill>
                <a:latin typeface="Trebuchet MS"/>
                <a:cs typeface="Trebuchet MS"/>
              </a:rPr>
              <a:t>4: </a:t>
            </a:r>
            <a:r>
              <a:rPr sz="1800" spc="-95" dirty="0">
                <a:solidFill>
                  <a:srgbClr val="FF0000"/>
                </a:solidFill>
                <a:latin typeface="Trebuchet MS"/>
                <a:cs typeface="Trebuchet MS"/>
              </a:rPr>
              <a:t>Fully </a:t>
            </a:r>
            <a:r>
              <a:rPr sz="1800" spc="-85" dirty="0">
                <a:solidFill>
                  <a:srgbClr val="FF0000"/>
                </a:solidFill>
                <a:latin typeface="Trebuchet MS"/>
                <a:cs typeface="Trebuchet MS"/>
              </a:rPr>
              <a:t>automate </a:t>
            </a:r>
            <a:r>
              <a:rPr sz="1800" spc="-45" dirty="0">
                <a:solidFill>
                  <a:srgbClr val="FF0000"/>
                </a:solidFill>
                <a:latin typeface="Trebuchet MS"/>
                <a:cs typeface="Trebuchet MS"/>
              </a:rPr>
              <a:t>our </a:t>
            </a:r>
            <a:r>
              <a:rPr sz="1800" spc="-90" dirty="0">
                <a:solidFill>
                  <a:srgbClr val="FF0000"/>
                </a:solidFill>
                <a:latin typeface="Trebuchet MS"/>
                <a:cs typeface="Trebuchet MS"/>
              </a:rPr>
              <a:t>existing </a:t>
            </a:r>
            <a:r>
              <a:rPr sz="1800" spc="-95" dirty="0">
                <a:solidFill>
                  <a:srgbClr val="FF0000"/>
                </a:solidFill>
                <a:latin typeface="Trebuchet MS"/>
                <a:cs typeface="Trebuchet MS"/>
              </a:rPr>
              <a:t>Jenkins</a:t>
            </a:r>
            <a:r>
              <a:rPr sz="1800" spc="-35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F0000"/>
                </a:solidFill>
                <a:latin typeface="Trebuchet MS"/>
                <a:cs typeface="Trebuchet MS"/>
              </a:rPr>
              <a:t>pipeline.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7137" y="323291"/>
            <a:ext cx="171068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Act</a:t>
            </a:r>
            <a:r>
              <a:rPr spc="-140" dirty="0"/>
              <a:t>i</a:t>
            </a:r>
            <a:r>
              <a:rPr spc="-40" dirty="0"/>
              <a:t>o</a:t>
            </a:r>
            <a:r>
              <a:rPr spc="-80" dirty="0"/>
              <a:t>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8016875" cy="251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334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114" dirty="0">
                <a:latin typeface="Trebuchet MS"/>
                <a:cs typeface="Trebuchet MS"/>
              </a:rPr>
              <a:t>Next</a:t>
            </a:r>
            <a:r>
              <a:rPr sz="2500" spc="-195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you</a:t>
            </a:r>
            <a:r>
              <a:rPr sz="2500" spc="-190" dirty="0">
                <a:latin typeface="Trebuchet MS"/>
                <a:cs typeface="Trebuchet MS"/>
              </a:rPr>
              <a:t> </a:t>
            </a:r>
            <a:r>
              <a:rPr sz="2500" spc="-135" dirty="0">
                <a:latin typeface="Trebuchet MS"/>
                <a:cs typeface="Trebuchet MS"/>
              </a:rPr>
              <a:t>will</a:t>
            </a:r>
            <a:r>
              <a:rPr sz="2500" spc="-185" dirty="0">
                <a:latin typeface="Trebuchet MS"/>
                <a:cs typeface="Trebuchet MS"/>
              </a:rPr>
              <a:t> </a:t>
            </a:r>
            <a:r>
              <a:rPr sz="2500" spc="-95" dirty="0">
                <a:latin typeface="Trebuchet MS"/>
                <a:cs typeface="Trebuchet MS"/>
              </a:rPr>
              <a:t>need</a:t>
            </a:r>
            <a:r>
              <a:rPr sz="2500" spc="-195" dirty="0">
                <a:latin typeface="Trebuchet MS"/>
                <a:cs typeface="Trebuchet MS"/>
              </a:rPr>
              <a:t> </a:t>
            </a:r>
            <a:r>
              <a:rPr sz="2500" spc="-105" dirty="0">
                <a:latin typeface="Trebuchet MS"/>
                <a:cs typeface="Trebuchet MS"/>
              </a:rPr>
              <a:t>to</a:t>
            </a:r>
            <a:r>
              <a:rPr sz="2500" spc="-195" dirty="0">
                <a:latin typeface="Trebuchet MS"/>
                <a:cs typeface="Trebuchet MS"/>
              </a:rPr>
              <a:t> </a:t>
            </a:r>
            <a:r>
              <a:rPr sz="2500" spc="-130" dirty="0">
                <a:latin typeface="Trebuchet MS"/>
                <a:cs typeface="Trebuchet MS"/>
              </a:rPr>
              <a:t>install</a:t>
            </a:r>
            <a:r>
              <a:rPr sz="2500" spc="-185" dirty="0">
                <a:latin typeface="Trebuchet MS"/>
                <a:cs typeface="Trebuchet MS"/>
              </a:rPr>
              <a:t> </a:t>
            </a:r>
            <a:r>
              <a:rPr sz="2500" spc="-95" dirty="0">
                <a:latin typeface="Trebuchet MS"/>
                <a:cs typeface="Trebuchet MS"/>
              </a:rPr>
              <a:t>two</a:t>
            </a:r>
            <a:r>
              <a:rPr sz="2500" spc="-200" dirty="0">
                <a:latin typeface="Trebuchet MS"/>
                <a:cs typeface="Trebuchet MS"/>
              </a:rPr>
              <a:t> </a:t>
            </a:r>
            <a:r>
              <a:rPr sz="2500" spc="-110" dirty="0">
                <a:latin typeface="Trebuchet MS"/>
                <a:cs typeface="Trebuchet MS"/>
              </a:rPr>
              <a:t>instances</a:t>
            </a:r>
            <a:r>
              <a:rPr sz="2500" spc="-190" dirty="0">
                <a:latin typeface="Trebuchet MS"/>
                <a:cs typeface="Trebuchet MS"/>
              </a:rPr>
              <a:t> </a:t>
            </a:r>
            <a:r>
              <a:rPr sz="2500" spc="-45" dirty="0">
                <a:latin typeface="Trebuchet MS"/>
                <a:cs typeface="Trebuchet MS"/>
              </a:rPr>
              <a:t>on</a:t>
            </a:r>
            <a:r>
              <a:rPr sz="2500" spc="-190" dirty="0">
                <a:latin typeface="Trebuchet MS"/>
                <a:cs typeface="Trebuchet MS"/>
              </a:rPr>
              <a:t> </a:t>
            </a:r>
            <a:r>
              <a:rPr sz="2500" spc="-100" dirty="0">
                <a:latin typeface="Trebuchet MS"/>
                <a:cs typeface="Trebuchet MS"/>
              </a:rPr>
              <a:t>AWS,</a:t>
            </a:r>
            <a:r>
              <a:rPr sz="2500" spc="-190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one</a:t>
            </a:r>
            <a:r>
              <a:rPr sz="2500" spc="-185" dirty="0">
                <a:latin typeface="Trebuchet MS"/>
                <a:cs typeface="Trebuchet MS"/>
              </a:rPr>
              <a:t> </a:t>
            </a:r>
            <a:r>
              <a:rPr sz="2500" spc="-120" dirty="0">
                <a:latin typeface="Trebuchet MS"/>
                <a:cs typeface="Trebuchet MS"/>
              </a:rPr>
              <a:t>for  </a:t>
            </a:r>
            <a:r>
              <a:rPr sz="2500" spc="-105" dirty="0">
                <a:latin typeface="Trebuchet MS"/>
                <a:cs typeface="Trebuchet MS"/>
              </a:rPr>
              <a:t>staging </a:t>
            </a:r>
            <a:r>
              <a:rPr sz="2500" spc="-85" dirty="0">
                <a:latin typeface="Trebuchet MS"/>
                <a:cs typeface="Trebuchet MS"/>
              </a:rPr>
              <a:t>and </a:t>
            </a:r>
            <a:r>
              <a:rPr sz="2500" spc="-75" dirty="0">
                <a:latin typeface="Trebuchet MS"/>
                <a:cs typeface="Trebuchet MS"/>
              </a:rPr>
              <a:t>one </a:t>
            </a:r>
            <a:r>
              <a:rPr sz="2500" spc="-120" dirty="0">
                <a:latin typeface="Trebuchet MS"/>
                <a:cs typeface="Trebuchet MS"/>
              </a:rPr>
              <a:t>for </a:t>
            </a:r>
            <a:r>
              <a:rPr sz="2500" spc="-100" dirty="0">
                <a:latin typeface="Trebuchet MS"/>
                <a:cs typeface="Trebuchet MS"/>
              </a:rPr>
              <a:t>production </a:t>
            </a:r>
            <a:r>
              <a:rPr sz="2500" spc="-120" dirty="0">
                <a:latin typeface="Trebuchet MS"/>
                <a:cs typeface="Trebuchet MS"/>
              </a:rPr>
              <a:t>environment. </a:t>
            </a:r>
            <a:r>
              <a:rPr sz="2500" spc="-55" dirty="0">
                <a:latin typeface="Trebuchet MS"/>
                <a:cs typeface="Trebuchet MS"/>
              </a:rPr>
              <a:t>And </a:t>
            </a:r>
            <a:r>
              <a:rPr sz="2500" spc="-130" dirty="0">
                <a:latin typeface="Trebuchet MS"/>
                <a:cs typeface="Trebuchet MS"/>
              </a:rPr>
              <a:t>install  </a:t>
            </a:r>
            <a:r>
              <a:rPr sz="2500" spc="-120" dirty="0">
                <a:latin typeface="Trebuchet MS"/>
                <a:cs typeface="Trebuchet MS"/>
              </a:rPr>
              <a:t>tomcats </a:t>
            </a:r>
            <a:r>
              <a:rPr sz="2500" spc="-45" dirty="0">
                <a:latin typeface="Trebuchet MS"/>
                <a:cs typeface="Trebuchet MS"/>
              </a:rPr>
              <a:t>on</a:t>
            </a:r>
            <a:r>
              <a:rPr sz="2500" spc="-275" dirty="0">
                <a:latin typeface="Trebuchet MS"/>
                <a:cs typeface="Trebuchet MS"/>
              </a:rPr>
              <a:t> </a:t>
            </a:r>
            <a:r>
              <a:rPr sz="2500" spc="-140" dirty="0">
                <a:latin typeface="Trebuchet MS"/>
                <a:cs typeface="Trebuchet MS"/>
              </a:rPr>
              <a:t>them.</a:t>
            </a:r>
            <a:endParaRPr sz="2500">
              <a:latin typeface="Trebuchet MS"/>
              <a:cs typeface="Trebuchet MS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53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75" dirty="0">
                <a:latin typeface="Trebuchet MS"/>
                <a:cs typeface="Trebuchet MS"/>
              </a:rPr>
              <a:t>Those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two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tomcats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can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use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same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8080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port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as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they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are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running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Trebuchet MS"/>
                <a:cs typeface="Trebuchet MS"/>
              </a:rPr>
              <a:t>on  </a:t>
            </a:r>
            <a:r>
              <a:rPr sz="2000" spc="-110" dirty="0">
                <a:latin typeface="Trebuchet MS"/>
                <a:cs typeface="Trebuchet MS"/>
              </a:rPr>
              <a:t>different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hosts.</a:t>
            </a:r>
            <a:endParaRPr sz="2000">
              <a:latin typeface="Trebuchet MS"/>
              <a:cs typeface="Trebuchet MS"/>
            </a:endParaRPr>
          </a:p>
          <a:p>
            <a:pPr marL="755650" marR="12065" lvl="1" indent="-285750">
              <a:lnSpc>
                <a:spcPct val="100000"/>
              </a:lnSpc>
              <a:spcBef>
                <a:spcPts val="47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110" dirty="0">
                <a:latin typeface="Trebuchet MS"/>
                <a:cs typeface="Trebuchet MS"/>
              </a:rPr>
              <a:t>There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is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NO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need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to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configure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tomcat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users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and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roles,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as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we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won’t  </a:t>
            </a:r>
            <a:r>
              <a:rPr sz="2000" spc="-60" dirty="0">
                <a:latin typeface="Trebuchet MS"/>
                <a:cs typeface="Trebuchet MS"/>
              </a:rPr>
              <a:t>use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deploy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to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container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plugin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anymore.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2529" y="323291"/>
            <a:ext cx="58604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Local </a:t>
            </a:r>
            <a:r>
              <a:rPr spc="-150" dirty="0"/>
              <a:t>and </a:t>
            </a:r>
            <a:r>
              <a:rPr spc="-200" dirty="0"/>
              <a:t>Remote</a:t>
            </a:r>
            <a:r>
              <a:rPr spc="-615" dirty="0"/>
              <a:t> </a:t>
            </a:r>
            <a:r>
              <a:rPr spc="-170" dirty="0"/>
              <a:t>Servers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36357"/>
            <a:ext cx="7424420" cy="2168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30" dirty="0">
                <a:latin typeface="Trebuchet MS"/>
                <a:cs typeface="Trebuchet MS"/>
              </a:rPr>
              <a:t>scp to </a:t>
            </a:r>
            <a:r>
              <a:rPr sz="3200" spc="-145" dirty="0">
                <a:latin typeface="Trebuchet MS"/>
                <a:cs typeface="Trebuchet MS"/>
              </a:rPr>
              <a:t>remote</a:t>
            </a:r>
            <a:r>
              <a:rPr sz="3200" spc="-465" dirty="0">
                <a:latin typeface="Trebuchet MS"/>
                <a:cs typeface="Trebuchet MS"/>
              </a:rPr>
              <a:t> </a:t>
            </a:r>
            <a:r>
              <a:rPr sz="3200" spc="-165" dirty="0">
                <a:latin typeface="Trebuchet MS"/>
                <a:cs typeface="Trebuchet MS"/>
              </a:rPr>
              <a:t>tomcat</a:t>
            </a:r>
            <a:endParaRPr sz="3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70" dirty="0">
                <a:latin typeface="Trebuchet MS"/>
                <a:cs typeface="Trebuchet MS"/>
              </a:rPr>
              <a:t>cp </a:t>
            </a:r>
            <a:r>
              <a:rPr sz="3200" spc="-130" dirty="0">
                <a:latin typeface="Trebuchet MS"/>
                <a:cs typeface="Trebuchet MS"/>
              </a:rPr>
              <a:t>to </a:t>
            </a:r>
            <a:r>
              <a:rPr sz="3200" spc="-175" dirty="0">
                <a:latin typeface="Trebuchet MS"/>
                <a:cs typeface="Trebuchet MS"/>
              </a:rPr>
              <a:t>local</a:t>
            </a:r>
            <a:r>
              <a:rPr sz="3200" spc="-415" dirty="0">
                <a:latin typeface="Trebuchet MS"/>
                <a:cs typeface="Trebuchet MS"/>
              </a:rPr>
              <a:t> </a:t>
            </a:r>
            <a:r>
              <a:rPr sz="3200" spc="-165" dirty="0">
                <a:latin typeface="Trebuchet MS"/>
                <a:cs typeface="Trebuchet MS"/>
              </a:rPr>
              <a:t>tomcat</a:t>
            </a:r>
            <a:endParaRPr sz="3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40" dirty="0">
                <a:latin typeface="Trebuchet MS"/>
                <a:cs typeface="Trebuchet MS"/>
              </a:rPr>
              <a:t>instead</a:t>
            </a:r>
            <a:r>
              <a:rPr sz="3200" spc="-24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of</a:t>
            </a:r>
            <a:r>
              <a:rPr sz="3200" spc="-250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remote</a:t>
            </a:r>
            <a:r>
              <a:rPr sz="3200" spc="-250" dirty="0">
                <a:latin typeface="Trebuchet MS"/>
                <a:cs typeface="Trebuchet MS"/>
              </a:rPr>
              <a:t> </a:t>
            </a:r>
            <a:r>
              <a:rPr sz="3200" spc="-140" dirty="0">
                <a:latin typeface="Trebuchet MS"/>
                <a:cs typeface="Trebuchet MS"/>
              </a:rPr>
              <a:t>ip</a:t>
            </a:r>
            <a:r>
              <a:rPr sz="3200" spc="-240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address,</a:t>
            </a:r>
            <a:r>
              <a:rPr sz="3200" spc="-240" dirty="0">
                <a:latin typeface="Trebuchet MS"/>
                <a:cs typeface="Trebuchet MS"/>
              </a:rPr>
              <a:t> </a:t>
            </a:r>
            <a:r>
              <a:rPr sz="3200" spc="-90" dirty="0">
                <a:latin typeface="Trebuchet MS"/>
                <a:cs typeface="Trebuchet MS"/>
              </a:rPr>
              <a:t>use</a:t>
            </a:r>
            <a:r>
              <a:rPr sz="3200" spc="-250" dirty="0">
                <a:latin typeface="Trebuchet MS"/>
                <a:cs typeface="Trebuchet MS"/>
              </a:rPr>
              <a:t> </a:t>
            </a:r>
            <a:r>
              <a:rPr sz="3200" spc="-140" dirty="0">
                <a:latin typeface="Trebuchet MS"/>
                <a:cs typeface="Trebuchet MS"/>
              </a:rPr>
              <a:t>localhost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235" y="1152512"/>
            <a:ext cx="7658734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85" dirty="0">
                <a:latin typeface="Trebuchet MS"/>
                <a:cs typeface="Trebuchet MS"/>
              </a:rPr>
              <a:t>Introduction </a:t>
            </a:r>
            <a:r>
              <a:rPr sz="3500" b="1" spc="-155" dirty="0">
                <a:latin typeface="Trebuchet MS"/>
                <a:cs typeface="Trebuchet MS"/>
              </a:rPr>
              <a:t>to </a:t>
            </a:r>
            <a:r>
              <a:rPr sz="3500" b="1" spc="-180" dirty="0">
                <a:latin typeface="Trebuchet MS"/>
                <a:cs typeface="Trebuchet MS"/>
              </a:rPr>
              <a:t>Distributed </a:t>
            </a:r>
            <a:r>
              <a:rPr sz="3500" b="1" spc="-270" dirty="0">
                <a:latin typeface="Trebuchet MS"/>
                <a:cs typeface="Trebuchet MS"/>
              </a:rPr>
              <a:t>Jenkins</a:t>
            </a:r>
            <a:r>
              <a:rPr sz="3500" b="1" spc="-560" dirty="0">
                <a:latin typeface="Trebuchet MS"/>
                <a:cs typeface="Trebuchet MS"/>
              </a:rPr>
              <a:t> </a:t>
            </a:r>
            <a:r>
              <a:rPr sz="3500" b="1" spc="-160" dirty="0">
                <a:latin typeface="Trebuchet MS"/>
                <a:cs typeface="Trebuchet MS"/>
              </a:rPr>
              <a:t>Builds</a:t>
            </a:r>
            <a:endParaRPr sz="3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3030" y="1354231"/>
            <a:ext cx="5230705" cy="821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7413" y="2847098"/>
            <a:ext cx="7671434" cy="112141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103505">
              <a:lnSpc>
                <a:spcPts val="2130"/>
              </a:lnSpc>
              <a:spcBef>
                <a:spcPts val="195"/>
              </a:spcBef>
            </a:pPr>
            <a:r>
              <a:rPr sz="1800" b="1" spc="-80" dirty="0">
                <a:latin typeface="Trebuchet MS"/>
                <a:cs typeface="Trebuchet MS"/>
              </a:rPr>
              <a:t>Digital </a:t>
            </a:r>
            <a:r>
              <a:rPr sz="1800" b="1" spc="-110" dirty="0">
                <a:latin typeface="Trebuchet MS"/>
                <a:cs typeface="Trebuchet MS"/>
              </a:rPr>
              <a:t>Ocean </a:t>
            </a:r>
            <a:r>
              <a:rPr sz="1800" b="1" spc="-80" dirty="0">
                <a:latin typeface="Trebuchet MS"/>
                <a:cs typeface="Trebuchet MS"/>
              </a:rPr>
              <a:t>is </a:t>
            </a:r>
            <a:r>
              <a:rPr sz="1800" b="1" spc="-75" dirty="0">
                <a:latin typeface="Trebuchet MS"/>
                <a:cs typeface="Trebuchet MS"/>
              </a:rPr>
              <a:t>a</a:t>
            </a:r>
            <a:r>
              <a:rPr sz="1800" b="1" spc="-409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cloud </a:t>
            </a:r>
            <a:r>
              <a:rPr sz="1800" b="1" spc="-100" dirty="0">
                <a:latin typeface="Trebuchet MS"/>
                <a:cs typeface="Trebuchet MS"/>
              </a:rPr>
              <a:t>computing platform </a:t>
            </a:r>
            <a:r>
              <a:rPr sz="1800" b="1" spc="-90" dirty="0">
                <a:latin typeface="Trebuchet MS"/>
                <a:cs typeface="Trebuchet MS"/>
              </a:rPr>
              <a:t>and </a:t>
            </a:r>
            <a:r>
              <a:rPr sz="1800" b="1" spc="-100" dirty="0">
                <a:latin typeface="Trebuchet MS"/>
                <a:cs typeface="Trebuchet MS"/>
              </a:rPr>
              <a:t>virtual </a:t>
            </a:r>
            <a:r>
              <a:rPr sz="1800" b="1" spc="-114" dirty="0">
                <a:latin typeface="Trebuchet MS"/>
                <a:cs typeface="Trebuchet MS"/>
              </a:rPr>
              <a:t>machine </a:t>
            </a:r>
            <a:r>
              <a:rPr sz="1800" b="1" spc="-110" dirty="0">
                <a:latin typeface="Trebuchet MS"/>
                <a:cs typeface="Trebuchet MS"/>
              </a:rPr>
              <a:t>provider </a:t>
            </a:r>
            <a:r>
              <a:rPr sz="1800" b="1" spc="-114" dirty="0">
                <a:latin typeface="Trebuchet MS"/>
                <a:cs typeface="Trebuchet MS"/>
              </a:rPr>
              <a:t>which  </a:t>
            </a:r>
            <a:r>
              <a:rPr sz="1800" b="1" spc="-80" dirty="0">
                <a:latin typeface="Trebuchet MS"/>
                <a:cs typeface="Trebuchet MS"/>
              </a:rPr>
              <a:t>is </a:t>
            </a:r>
            <a:r>
              <a:rPr sz="1800" b="1" spc="-105" dirty="0">
                <a:latin typeface="Trebuchet MS"/>
                <a:cs typeface="Trebuchet MS"/>
              </a:rPr>
              <a:t>widely </a:t>
            </a:r>
            <a:r>
              <a:rPr sz="1800" b="1" spc="-100" dirty="0">
                <a:latin typeface="Trebuchet MS"/>
                <a:cs typeface="Trebuchet MS"/>
              </a:rPr>
              <a:t>used </a:t>
            </a:r>
            <a:r>
              <a:rPr sz="1800" b="1" spc="-105" dirty="0">
                <a:latin typeface="Trebuchet MS"/>
                <a:cs typeface="Trebuchet MS"/>
              </a:rPr>
              <a:t>in </a:t>
            </a:r>
            <a:r>
              <a:rPr sz="1800" b="1" spc="-110" dirty="0">
                <a:latin typeface="Trebuchet MS"/>
                <a:cs typeface="Trebuchet MS"/>
              </a:rPr>
              <a:t>the</a:t>
            </a:r>
            <a:r>
              <a:rPr sz="1800" b="1" spc="-290" dirty="0">
                <a:latin typeface="Trebuchet MS"/>
                <a:cs typeface="Trebuchet MS"/>
              </a:rPr>
              <a:t> </a:t>
            </a:r>
            <a:r>
              <a:rPr sz="1800" b="1" spc="-125" dirty="0">
                <a:latin typeface="Trebuchet MS"/>
                <a:cs typeface="Trebuchet MS"/>
              </a:rPr>
              <a:t>industry.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60" dirty="0">
                <a:latin typeface="Trebuchet MS"/>
                <a:cs typeface="Trebuchet MS"/>
              </a:rPr>
              <a:t>It</a:t>
            </a:r>
            <a:r>
              <a:rPr sz="1800" b="1" spc="-125" dirty="0">
                <a:latin typeface="Trebuchet MS"/>
                <a:cs typeface="Trebuchet MS"/>
              </a:rPr>
              <a:t> </a:t>
            </a:r>
            <a:r>
              <a:rPr sz="1800" b="1" spc="-80" dirty="0">
                <a:latin typeface="Trebuchet MS"/>
                <a:cs typeface="Trebuchet MS"/>
              </a:rPr>
              <a:t>is</a:t>
            </a:r>
            <a:r>
              <a:rPr sz="1800" b="1" spc="-130" dirty="0">
                <a:latin typeface="Trebuchet MS"/>
                <a:cs typeface="Trebuchet MS"/>
              </a:rPr>
              <a:t> </a:t>
            </a:r>
            <a:r>
              <a:rPr sz="1800" b="1" spc="-95" dirty="0">
                <a:latin typeface="Trebuchet MS"/>
                <a:cs typeface="Trebuchet MS"/>
              </a:rPr>
              <a:t>similar</a:t>
            </a:r>
            <a:r>
              <a:rPr sz="1800" b="1" spc="-130" dirty="0">
                <a:latin typeface="Trebuchet MS"/>
                <a:cs typeface="Trebuchet MS"/>
              </a:rPr>
              <a:t> </a:t>
            </a:r>
            <a:r>
              <a:rPr sz="1800" b="1" spc="-85" dirty="0">
                <a:latin typeface="Trebuchet MS"/>
                <a:cs typeface="Trebuchet MS"/>
              </a:rPr>
              <a:t>to</a:t>
            </a:r>
            <a:r>
              <a:rPr sz="1800" b="1" spc="-125" dirty="0">
                <a:latin typeface="Trebuchet MS"/>
                <a:cs typeface="Trebuchet MS"/>
              </a:rPr>
              <a:t> </a:t>
            </a:r>
            <a:r>
              <a:rPr sz="1800" b="1" spc="-55" dirty="0">
                <a:latin typeface="Trebuchet MS"/>
                <a:cs typeface="Trebuchet MS"/>
              </a:rPr>
              <a:t>AWS</a:t>
            </a:r>
            <a:r>
              <a:rPr sz="1800" b="1" spc="-130" dirty="0">
                <a:latin typeface="Trebuchet MS"/>
                <a:cs typeface="Trebuchet MS"/>
              </a:rPr>
              <a:t> </a:t>
            </a:r>
            <a:r>
              <a:rPr sz="1800" b="1" spc="-160" dirty="0">
                <a:latin typeface="Trebuchet MS"/>
                <a:cs typeface="Trebuchet MS"/>
              </a:rPr>
              <a:t>EC2</a:t>
            </a:r>
            <a:r>
              <a:rPr sz="1800" b="1" spc="-130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and</a:t>
            </a:r>
            <a:r>
              <a:rPr sz="1800" b="1" spc="-130" dirty="0">
                <a:latin typeface="Trebuchet MS"/>
                <a:cs typeface="Trebuchet MS"/>
              </a:rPr>
              <a:t> </a:t>
            </a:r>
            <a:r>
              <a:rPr sz="1800" b="1" spc="-65" dirty="0">
                <a:latin typeface="Trebuchet MS"/>
                <a:cs typeface="Trebuchet MS"/>
              </a:rPr>
              <a:t>Microsoft</a:t>
            </a:r>
            <a:r>
              <a:rPr sz="1800" b="1" spc="-120" dirty="0">
                <a:latin typeface="Trebuchet MS"/>
                <a:cs typeface="Trebuchet MS"/>
              </a:rPr>
              <a:t> </a:t>
            </a:r>
            <a:r>
              <a:rPr sz="1800" b="1" spc="-150" dirty="0">
                <a:latin typeface="Trebuchet MS"/>
                <a:cs typeface="Trebuchet MS"/>
              </a:rPr>
              <a:t>Azure,</a:t>
            </a:r>
            <a:r>
              <a:rPr sz="1800" b="1" spc="-130" dirty="0">
                <a:latin typeface="Trebuchet MS"/>
                <a:cs typeface="Trebuchet MS"/>
              </a:rPr>
              <a:t> </a:t>
            </a:r>
            <a:r>
              <a:rPr sz="1800" b="1" spc="-95" dirty="0">
                <a:latin typeface="Trebuchet MS"/>
                <a:cs typeface="Trebuchet MS"/>
              </a:rPr>
              <a:t>but</a:t>
            </a:r>
            <a:r>
              <a:rPr sz="1800" b="1" spc="-125" dirty="0">
                <a:latin typeface="Trebuchet MS"/>
                <a:cs typeface="Trebuchet MS"/>
              </a:rPr>
              <a:t> </a:t>
            </a:r>
            <a:r>
              <a:rPr sz="1800" b="1" spc="-120" dirty="0">
                <a:latin typeface="Trebuchet MS"/>
                <a:cs typeface="Trebuchet MS"/>
              </a:rPr>
              <a:t>much</a:t>
            </a:r>
            <a:r>
              <a:rPr sz="1800" b="1" spc="-130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easier</a:t>
            </a:r>
            <a:r>
              <a:rPr sz="1800" b="1" spc="-125" dirty="0">
                <a:latin typeface="Trebuchet MS"/>
                <a:cs typeface="Trebuchet MS"/>
              </a:rPr>
              <a:t> </a:t>
            </a:r>
            <a:r>
              <a:rPr sz="1800" b="1" spc="-85" dirty="0">
                <a:latin typeface="Trebuchet MS"/>
                <a:cs typeface="Trebuchet MS"/>
              </a:rPr>
              <a:t>to</a:t>
            </a:r>
            <a:r>
              <a:rPr sz="1800" b="1" spc="-130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get</a:t>
            </a:r>
            <a:r>
              <a:rPr sz="1800" b="1" spc="-12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started</a:t>
            </a:r>
            <a:r>
              <a:rPr sz="1800" b="1" spc="-130" dirty="0">
                <a:latin typeface="Trebuchet MS"/>
                <a:cs typeface="Trebuchet MS"/>
              </a:rPr>
              <a:t> </a:t>
            </a:r>
            <a:r>
              <a:rPr sz="1800" b="1" spc="-114" dirty="0">
                <a:latin typeface="Trebuchet MS"/>
                <a:cs typeface="Trebuchet MS"/>
              </a:rPr>
              <a:t>with.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7741" y="1152512"/>
            <a:ext cx="616775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65" dirty="0"/>
              <a:t>Install </a:t>
            </a:r>
            <a:r>
              <a:rPr sz="3500" spc="-190" dirty="0"/>
              <a:t>Jenkins </a:t>
            </a:r>
            <a:r>
              <a:rPr sz="3500" spc="-55" dirty="0"/>
              <a:t>Master </a:t>
            </a:r>
            <a:r>
              <a:rPr sz="3500" spc="-140" dirty="0"/>
              <a:t>in</a:t>
            </a:r>
            <a:r>
              <a:rPr sz="3500" spc="-815" dirty="0"/>
              <a:t> </a:t>
            </a:r>
            <a:r>
              <a:rPr sz="3500" spc="-155" dirty="0"/>
              <a:t>the </a:t>
            </a:r>
            <a:r>
              <a:rPr sz="3500" spc="-140" dirty="0"/>
              <a:t>Cloud</a:t>
            </a:r>
            <a:endParaRPr sz="3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1193" y="580237"/>
            <a:ext cx="4179245" cy="3207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4368" y="757428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latin typeface="Trebuchet MS"/>
                <a:cs typeface="Trebuchet MS"/>
              </a:rPr>
              <a:t>Stage</a:t>
            </a:r>
            <a:r>
              <a:rPr sz="1800" b="1" spc="-204" dirty="0">
                <a:latin typeface="Trebuchet MS"/>
                <a:cs typeface="Trebuchet MS"/>
              </a:rPr>
              <a:t> </a:t>
            </a:r>
            <a:r>
              <a:rPr sz="1800" b="1" spc="-155" dirty="0">
                <a:latin typeface="Trebuchet MS"/>
                <a:cs typeface="Trebuchet MS"/>
              </a:rPr>
              <a:t>3: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46882" y="522347"/>
            <a:ext cx="1782445" cy="655955"/>
          </a:xfrm>
          <a:custGeom>
            <a:avLst/>
            <a:gdLst/>
            <a:ahLst/>
            <a:cxnLst/>
            <a:rect l="l" t="t" r="r" b="b"/>
            <a:pathLst>
              <a:path w="1782445" h="655955">
                <a:moveTo>
                  <a:pt x="0" y="655793"/>
                </a:moveTo>
                <a:lnTo>
                  <a:pt x="1782203" y="655793"/>
                </a:lnTo>
                <a:lnTo>
                  <a:pt x="1782203" y="0"/>
                </a:lnTo>
                <a:lnTo>
                  <a:pt x="0" y="0"/>
                </a:lnTo>
                <a:lnTo>
                  <a:pt x="0" y="6557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6882" y="522338"/>
            <a:ext cx="1782445" cy="655955"/>
          </a:xfrm>
          <a:custGeom>
            <a:avLst/>
            <a:gdLst/>
            <a:ahLst/>
            <a:cxnLst/>
            <a:rect l="l" t="t" r="r" b="b"/>
            <a:pathLst>
              <a:path w="1782445" h="655955">
                <a:moveTo>
                  <a:pt x="0" y="0"/>
                </a:moveTo>
                <a:lnTo>
                  <a:pt x="1782201" y="0"/>
                </a:lnTo>
                <a:lnTo>
                  <a:pt x="1782201" y="655794"/>
                </a:lnTo>
                <a:lnTo>
                  <a:pt x="0" y="6557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37279" y="1330540"/>
            <a:ext cx="1782445" cy="655955"/>
          </a:xfrm>
          <a:custGeom>
            <a:avLst/>
            <a:gdLst/>
            <a:ahLst/>
            <a:cxnLst/>
            <a:rect l="l" t="t" r="r" b="b"/>
            <a:pathLst>
              <a:path w="1782445" h="655955">
                <a:moveTo>
                  <a:pt x="0" y="0"/>
                </a:moveTo>
                <a:lnTo>
                  <a:pt x="1782201" y="0"/>
                </a:lnTo>
                <a:lnTo>
                  <a:pt x="1782201" y="655794"/>
                </a:lnTo>
                <a:lnTo>
                  <a:pt x="0" y="6557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70160" y="1423467"/>
            <a:ext cx="767080" cy="4552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spc="-80" dirty="0">
                <a:latin typeface="Trebuchet MS"/>
                <a:cs typeface="Trebuchet MS"/>
              </a:rPr>
              <a:t>Triggered  </a:t>
            </a:r>
            <a:r>
              <a:rPr sz="1400" spc="-90" dirty="0">
                <a:latin typeface="Trebuchet MS"/>
                <a:cs typeface="Trebuchet MS"/>
              </a:rPr>
              <a:t>at</a:t>
            </a:r>
            <a:r>
              <a:rPr sz="1400" spc="-20" dirty="0">
                <a:latin typeface="Trebuchet MS"/>
                <a:cs typeface="Trebuchet MS"/>
              </a:rPr>
              <a:t>o</a:t>
            </a:r>
            <a:r>
              <a:rPr sz="1400" spc="-55" dirty="0">
                <a:latin typeface="Trebuchet MS"/>
                <a:cs typeface="Trebuchet MS"/>
              </a:rPr>
              <a:t>m</a:t>
            </a:r>
            <a:r>
              <a:rPr sz="1400" spc="-80" dirty="0">
                <a:latin typeface="Trebuchet MS"/>
                <a:cs typeface="Trebuchet MS"/>
              </a:rPr>
              <a:t>i</a:t>
            </a:r>
            <a:r>
              <a:rPr sz="1400" spc="-120" dirty="0">
                <a:latin typeface="Trebuchet MS"/>
                <a:cs typeface="Trebuchet MS"/>
              </a:rPr>
              <a:t>c</a:t>
            </a:r>
            <a:r>
              <a:rPr sz="1400" spc="-65" dirty="0">
                <a:latin typeface="Trebuchet MS"/>
                <a:cs typeface="Trebuchet MS"/>
              </a:rPr>
              <a:t>a</a:t>
            </a:r>
            <a:r>
              <a:rPr sz="1400" spc="-95" dirty="0">
                <a:latin typeface="Trebuchet MS"/>
                <a:cs typeface="Trebuchet MS"/>
              </a:rPr>
              <a:t>ll</a:t>
            </a:r>
            <a:r>
              <a:rPr sz="1400" spc="-60" dirty="0">
                <a:latin typeface="Trebuchet MS"/>
                <a:cs typeface="Trebuchet MS"/>
              </a:rPr>
              <a:t>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84368" y="1429461"/>
            <a:ext cx="3242945" cy="895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2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25" dirty="0">
                <a:latin typeface="Trebuchet MS"/>
                <a:cs typeface="Trebuchet MS"/>
              </a:rPr>
              <a:t>A </a:t>
            </a:r>
            <a:r>
              <a:rPr sz="1900" spc="-80" dirty="0">
                <a:latin typeface="Trebuchet MS"/>
                <a:cs typeface="Trebuchet MS"/>
              </a:rPr>
              <a:t>build </a:t>
            </a:r>
            <a:r>
              <a:rPr sz="1900" spc="-70" dirty="0">
                <a:latin typeface="Trebuchet MS"/>
                <a:cs typeface="Trebuchet MS"/>
              </a:rPr>
              <a:t>is</a:t>
            </a:r>
            <a:r>
              <a:rPr sz="1900" spc="-450" dirty="0">
                <a:latin typeface="Trebuchet MS"/>
                <a:cs typeface="Trebuchet MS"/>
              </a:rPr>
              <a:t> </a:t>
            </a:r>
            <a:r>
              <a:rPr sz="1900" spc="-85" dirty="0">
                <a:latin typeface="Trebuchet MS"/>
                <a:cs typeface="Trebuchet MS"/>
              </a:rPr>
              <a:t>triggered </a:t>
            </a:r>
            <a:r>
              <a:rPr sz="1900" spc="-75" dirty="0">
                <a:latin typeface="Trebuchet MS"/>
                <a:cs typeface="Trebuchet MS"/>
              </a:rPr>
              <a:t>whenever  </a:t>
            </a:r>
            <a:r>
              <a:rPr sz="1900" spc="-65" dirty="0">
                <a:latin typeface="Trebuchet MS"/>
                <a:cs typeface="Trebuchet MS"/>
              </a:rPr>
              <a:t>new </a:t>
            </a:r>
            <a:r>
              <a:rPr sz="1900" spc="-85" dirty="0">
                <a:latin typeface="Trebuchet MS"/>
                <a:cs typeface="Trebuchet MS"/>
              </a:rPr>
              <a:t>code </a:t>
            </a:r>
            <a:r>
              <a:rPr sz="1900" spc="-70" dirty="0">
                <a:latin typeface="Trebuchet MS"/>
                <a:cs typeface="Trebuchet MS"/>
              </a:rPr>
              <a:t>is </a:t>
            </a:r>
            <a:r>
              <a:rPr sz="1900" spc="-95" dirty="0">
                <a:latin typeface="Trebuchet MS"/>
                <a:cs typeface="Trebuchet MS"/>
              </a:rPr>
              <a:t>committed </a:t>
            </a:r>
            <a:r>
              <a:rPr sz="1900" spc="-80" dirty="0">
                <a:latin typeface="Trebuchet MS"/>
                <a:cs typeface="Trebuchet MS"/>
              </a:rPr>
              <a:t>to  </a:t>
            </a:r>
            <a:r>
              <a:rPr sz="1900" spc="-85" dirty="0">
                <a:latin typeface="Trebuchet MS"/>
                <a:cs typeface="Trebuchet MS"/>
              </a:rPr>
              <a:t>the </a:t>
            </a:r>
            <a:r>
              <a:rPr sz="1900" spc="-105" dirty="0">
                <a:latin typeface="Trebuchet MS"/>
                <a:cs typeface="Trebuchet MS"/>
              </a:rPr>
              <a:t>central</a:t>
            </a:r>
            <a:r>
              <a:rPr sz="1900" spc="-220" dirty="0">
                <a:latin typeface="Trebuchet MS"/>
                <a:cs typeface="Trebuchet MS"/>
              </a:rPr>
              <a:t> </a:t>
            </a:r>
            <a:r>
              <a:rPr sz="1900" spc="-100" dirty="0">
                <a:latin typeface="Trebuchet MS"/>
                <a:cs typeface="Trebuchet MS"/>
              </a:rPr>
              <a:t>repository.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77971" y="2589390"/>
            <a:ext cx="4774565" cy="1587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61540" marR="5080" indent="-342900">
              <a:lnSpc>
                <a:spcPct val="100099"/>
              </a:lnSpc>
              <a:spcBef>
                <a:spcPts val="95"/>
              </a:spcBef>
              <a:buFont typeface="Arial"/>
              <a:buChar char="•"/>
              <a:tabLst>
                <a:tab pos="2161540" algn="l"/>
                <a:tab pos="2162175" algn="l"/>
              </a:tabLst>
            </a:pPr>
            <a:r>
              <a:rPr sz="1900" spc="-80" dirty="0">
                <a:latin typeface="Trebuchet MS"/>
                <a:cs typeface="Trebuchet MS"/>
              </a:rPr>
              <a:t>Broken </a:t>
            </a:r>
            <a:r>
              <a:rPr sz="1900" spc="-70" dirty="0">
                <a:latin typeface="Trebuchet MS"/>
                <a:cs typeface="Trebuchet MS"/>
              </a:rPr>
              <a:t>builds </a:t>
            </a:r>
            <a:r>
              <a:rPr sz="1900" spc="-95" dirty="0">
                <a:latin typeface="Trebuchet MS"/>
                <a:cs typeface="Trebuchet MS"/>
              </a:rPr>
              <a:t>are </a:t>
            </a:r>
            <a:r>
              <a:rPr sz="1900" spc="-80" dirty="0">
                <a:latin typeface="Trebuchet MS"/>
                <a:cs typeface="Trebuchet MS"/>
              </a:rPr>
              <a:t>usually  </a:t>
            </a:r>
            <a:r>
              <a:rPr sz="1900" spc="-100" dirty="0">
                <a:latin typeface="Trebuchet MS"/>
                <a:cs typeface="Trebuchet MS"/>
              </a:rPr>
              <a:t>treated </a:t>
            </a:r>
            <a:r>
              <a:rPr sz="1900" spc="-60" dirty="0">
                <a:latin typeface="Trebuchet MS"/>
                <a:cs typeface="Trebuchet MS"/>
              </a:rPr>
              <a:t>as </a:t>
            </a:r>
            <a:r>
              <a:rPr sz="1900" spc="-90" dirty="0">
                <a:latin typeface="Trebuchet MS"/>
                <a:cs typeface="Trebuchet MS"/>
              </a:rPr>
              <a:t>a </a:t>
            </a:r>
            <a:r>
              <a:rPr sz="1900" spc="-60" dirty="0">
                <a:latin typeface="Trebuchet MS"/>
                <a:cs typeface="Trebuchet MS"/>
              </a:rPr>
              <a:t>high </a:t>
            </a:r>
            <a:r>
              <a:rPr sz="1900" spc="-85" dirty="0">
                <a:latin typeface="Trebuchet MS"/>
                <a:cs typeface="Trebuchet MS"/>
              </a:rPr>
              <a:t>priority  </a:t>
            </a:r>
            <a:r>
              <a:rPr sz="1900" spc="-65" dirty="0">
                <a:latin typeface="Trebuchet MS"/>
                <a:cs typeface="Trebuchet MS"/>
              </a:rPr>
              <a:t>issue and </a:t>
            </a:r>
            <a:r>
              <a:rPr sz="1900" spc="-95" dirty="0">
                <a:latin typeface="Trebuchet MS"/>
                <a:cs typeface="Trebuchet MS"/>
              </a:rPr>
              <a:t>are </a:t>
            </a:r>
            <a:r>
              <a:rPr sz="1900" spc="-114" dirty="0">
                <a:latin typeface="Trebuchet MS"/>
                <a:cs typeface="Trebuchet MS"/>
              </a:rPr>
              <a:t>fixed</a:t>
            </a:r>
            <a:r>
              <a:rPr sz="1900" spc="-420" dirty="0">
                <a:latin typeface="Trebuchet MS"/>
                <a:cs typeface="Trebuchet MS"/>
              </a:rPr>
              <a:t> </a:t>
            </a:r>
            <a:r>
              <a:rPr sz="1900" spc="-125" dirty="0">
                <a:latin typeface="Trebuchet MS"/>
                <a:cs typeface="Trebuchet MS"/>
              </a:rPr>
              <a:t>quickly.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5" dirty="0">
                <a:latin typeface="Trebuchet MS"/>
                <a:cs typeface="Trebuchet MS"/>
              </a:rPr>
              <a:t>Build </a:t>
            </a:r>
            <a:r>
              <a:rPr sz="1400" spc="-45" dirty="0">
                <a:latin typeface="Trebuchet MS"/>
                <a:cs typeface="Trebuchet MS"/>
              </a:rPr>
              <a:t>and </a:t>
            </a:r>
            <a:r>
              <a:rPr sz="1400" spc="-40" dirty="0">
                <a:latin typeface="Trebuchet MS"/>
                <a:cs typeface="Trebuchet MS"/>
              </a:rPr>
              <a:t>run</a:t>
            </a:r>
            <a:r>
              <a:rPr sz="1400" spc="-23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tests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0763" y="438417"/>
            <a:ext cx="30232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65" dirty="0"/>
              <a:t>Jenkins </a:t>
            </a:r>
            <a:r>
              <a:rPr sz="3000" spc="-155" dirty="0"/>
              <a:t>Slave</a:t>
            </a:r>
            <a:r>
              <a:rPr sz="3000" spc="-330" dirty="0"/>
              <a:t> </a:t>
            </a:r>
            <a:r>
              <a:rPr sz="3000" spc="-120" dirty="0"/>
              <a:t>Agent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3344722" y="1118424"/>
            <a:ext cx="2454554" cy="3771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784" y="396062"/>
            <a:ext cx="61417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85" dirty="0"/>
              <a:t>Different </a:t>
            </a:r>
            <a:r>
              <a:rPr sz="3500" spc="-150" dirty="0"/>
              <a:t>ways </a:t>
            </a:r>
            <a:r>
              <a:rPr sz="3500" spc="-145" dirty="0"/>
              <a:t>to </a:t>
            </a:r>
            <a:r>
              <a:rPr sz="3500" spc="-175" dirty="0"/>
              <a:t>start </a:t>
            </a:r>
            <a:r>
              <a:rPr sz="3500" spc="-170" dirty="0"/>
              <a:t>slave</a:t>
            </a:r>
            <a:r>
              <a:rPr sz="3500" spc="-700" dirty="0"/>
              <a:t> </a:t>
            </a:r>
            <a:r>
              <a:rPr sz="3500" spc="-165" dirty="0"/>
              <a:t>agent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535940" y="1282662"/>
            <a:ext cx="7752080" cy="196913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25" dirty="0">
                <a:latin typeface="Trebuchet MS"/>
                <a:cs typeface="Trebuchet MS"/>
              </a:rPr>
              <a:t>The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master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can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start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the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slave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agents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via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SSH.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14" dirty="0">
                <a:latin typeface="Trebuchet MS"/>
                <a:cs typeface="Trebuchet MS"/>
              </a:rPr>
              <a:t>Start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the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slave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agent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manually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using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80" dirty="0">
                <a:latin typeface="Trebuchet MS"/>
                <a:cs typeface="Trebuchet MS"/>
              </a:rPr>
              <a:t>Java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Web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35" dirty="0">
                <a:latin typeface="Trebuchet MS"/>
                <a:cs typeface="Trebuchet MS"/>
              </a:rPr>
              <a:t>Start.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5" dirty="0">
                <a:latin typeface="Trebuchet MS"/>
                <a:cs typeface="Trebuchet MS"/>
              </a:rPr>
              <a:t>Install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the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slave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agent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as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45" dirty="0">
                <a:latin typeface="Trebuchet MS"/>
                <a:cs typeface="Trebuchet MS"/>
              </a:rPr>
              <a:t>Window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20" dirty="0">
                <a:latin typeface="Trebuchet MS"/>
                <a:cs typeface="Trebuchet MS"/>
              </a:rPr>
              <a:t>service.</a:t>
            </a:r>
            <a:endParaRPr sz="22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14" dirty="0">
                <a:latin typeface="Trebuchet MS"/>
                <a:cs typeface="Trebuchet MS"/>
              </a:rPr>
              <a:t>Start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the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slave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agent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25" dirty="0">
                <a:latin typeface="Trebuchet MS"/>
                <a:cs typeface="Trebuchet MS"/>
              </a:rPr>
              <a:t>directly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from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the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command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line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35" dirty="0">
                <a:latin typeface="Trebuchet MS"/>
                <a:cs typeface="Trebuchet MS"/>
              </a:rPr>
              <a:t>on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the</a:t>
            </a:r>
            <a:r>
              <a:rPr sz="2200" spc="-145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slave  </a:t>
            </a:r>
            <a:r>
              <a:rPr sz="2200" spc="-120" dirty="0">
                <a:latin typeface="Trebuchet MS"/>
                <a:cs typeface="Trebuchet MS"/>
              </a:rPr>
              <a:t>machine.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025" y="1152512"/>
            <a:ext cx="7973059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7160" marR="5080" indent="-2664460">
              <a:lnSpc>
                <a:spcPct val="100000"/>
              </a:lnSpc>
              <a:spcBef>
                <a:spcPts val="100"/>
              </a:spcBef>
            </a:pPr>
            <a:r>
              <a:rPr sz="3500" spc="-165" dirty="0"/>
              <a:t>Install</a:t>
            </a:r>
            <a:r>
              <a:rPr sz="3500" spc="-280" dirty="0"/>
              <a:t> </a:t>
            </a:r>
            <a:r>
              <a:rPr sz="3500" spc="-190" dirty="0"/>
              <a:t>Jenkins</a:t>
            </a:r>
            <a:r>
              <a:rPr sz="3500" spc="-270" dirty="0"/>
              <a:t> </a:t>
            </a:r>
            <a:r>
              <a:rPr sz="3500" spc="-150" dirty="0"/>
              <a:t>slaves</a:t>
            </a:r>
            <a:r>
              <a:rPr sz="3500" spc="-265" dirty="0"/>
              <a:t> </a:t>
            </a:r>
            <a:r>
              <a:rPr sz="3500" spc="-140" dirty="0"/>
              <a:t>in</a:t>
            </a:r>
            <a:r>
              <a:rPr sz="3500" spc="-275" dirty="0"/>
              <a:t> </a:t>
            </a:r>
            <a:r>
              <a:rPr sz="3500" spc="-155" dirty="0"/>
              <a:t>the</a:t>
            </a:r>
            <a:r>
              <a:rPr sz="3500" spc="-280" dirty="0"/>
              <a:t> </a:t>
            </a:r>
            <a:r>
              <a:rPr sz="3500" spc="-145" dirty="0"/>
              <a:t>cloud</a:t>
            </a:r>
            <a:r>
              <a:rPr sz="3500" spc="-270" dirty="0"/>
              <a:t> </a:t>
            </a:r>
            <a:r>
              <a:rPr sz="3500" spc="-120" dirty="0"/>
              <a:t>and</a:t>
            </a:r>
            <a:r>
              <a:rPr sz="3500" spc="-275" dirty="0"/>
              <a:t> </a:t>
            </a:r>
            <a:r>
              <a:rPr sz="3500" spc="-150" dirty="0"/>
              <a:t>form</a:t>
            </a:r>
            <a:r>
              <a:rPr sz="3500" spc="-270" dirty="0"/>
              <a:t> </a:t>
            </a:r>
            <a:r>
              <a:rPr sz="3500" spc="-165" dirty="0"/>
              <a:t>a  </a:t>
            </a:r>
            <a:r>
              <a:rPr sz="3500" spc="-190" dirty="0"/>
              <a:t>Jenkins</a:t>
            </a:r>
            <a:r>
              <a:rPr sz="3500" spc="-270" dirty="0"/>
              <a:t> </a:t>
            </a:r>
            <a:r>
              <a:rPr sz="3500" spc="-175" dirty="0"/>
              <a:t>cluster</a:t>
            </a:r>
            <a:endParaRPr sz="35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8375" y="323291"/>
            <a:ext cx="4665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Start </a:t>
            </a:r>
            <a:r>
              <a:rPr spc="-195" dirty="0"/>
              <a:t>the </a:t>
            </a:r>
            <a:r>
              <a:rPr spc="-210" dirty="0"/>
              <a:t>slave</a:t>
            </a:r>
            <a:r>
              <a:rPr spc="-650" dirty="0"/>
              <a:t> </a:t>
            </a:r>
            <a:r>
              <a:rPr spc="-200" dirty="0"/>
              <a:t>agent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7776209" cy="23685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76835" indent="-342900">
              <a:lnSpc>
                <a:spcPct val="100699"/>
              </a:lnSpc>
              <a:spcBef>
                <a:spcPts val="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40" dirty="0">
                <a:latin typeface="Trebuchet MS"/>
                <a:cs typeface="Trebuchet MS"/>
              </a:rPr>
              <a:t>Master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node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will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start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the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slave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agent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the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slave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machine  </a:t>
            </a:r>
            <a:r>
              <a:rPr sz="2400" spc="-114" dirty="0">
                <a:latin typeface="Trebuchet MS"/>
                <a:cs typeface="Trebuchet MS"/>
              </a:rPr>
              <a:t>via </a:t>
            </a:r>
            <a:r>
              <a:rPr sz="2400" spc="-65" dirty="0">
                <a:latin typeface="Trebuchet MS"/>
                <a:cs typeface="Trebuchet MS"/>
              </a:rPr>
              <a:t>SSH</a:t>
            </a:r>
            <a:r>
              <a:rPr sz="2400" spc="-260" dirty="0">
                <a:latin typeface="Trebuchet MS"/>
                <a:cs typeface="Trebuchet MS"/>
              </a:rPr>
              <a:t> </a:t>
            </a:r>
            <a:r>
              <a:rPr sz="2400" spc="-280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699"/>
              </a:lnSpc>
              <a:spcBef>
                <a:spcPts val="5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10" dirty="0">
                <a:latin typeface="Trebuchet MS"/>
                <a:cs typeface="Trebuchet MS"/>
              </a:rPr>
              <a:t>Automatic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SSH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login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without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password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from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master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node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to  </a:t>
            </a:r>
            <a:r>
              <a:rPr sz="2400" spc="-110" dirty="0">
                <a:latin typeface="Trebuchet MS"/>
                <a:cs typeface="Trebuchet MS"/>
              </a:rPr>
              <a:t>the </a:t>
            </a:r>
            <a:r>
              <a:rPr sz="2400" spc="-120" dirty="0">
                <a:latin typeface="Trebuchet MS"/>
                <a:cs typeface="Trebuchet MS"/>
              </a:rPr>
              <a:t>slave </a:t>
            </a:r>
            <a:r>
              <a:rPr sz="2400" spc="-70" dirty="0">
                <a:latin typeface="Trebuchet MS"/>
                <a:cs typeface="Trebuchet MS"/>
              </a:rPr>
              <a:t>node </a:t>
            </a:r>
            <a:r>
              <a:rPr sz="2400" spc="-90" dirty="0">
                <a:latin typeface="Trebuchet MS"/>
                <a:cs typeface="Trebuchet MS"/>
              </a:rPr>
              <a:t>is</a:t>
            </a:r>
            <a:r>
              <a:rPr sz="2400" spc="-434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needed.</a:t>
            </a:r>
            <a:endParaRPr sz="2400">
              <a:latin typeface="Trebuchet MS"/>
              <a:cs typeface="Trebuchet MS"/>
            </a:endParaRPr>
          </a:p>
          <a:p>
            <a:pPr marL="355600" marR="23495" indent="-342900">
              <a:lnSpc>
                <a:spcPts val="2870"/>
              </a:lnSpc>
              <a:spcBef>
                <a:spcPts val="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40" dirty="0">
                <a:latin typeface="Trebuchet MS"/>
                <a:cs typeface="Trebuchet MS"/>
              </a:rPr>
              <a:t>Master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node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will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be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running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as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specific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user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called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0000"/>
                </a:solidFill>
                <a:latin typeface="Trebuchet MS"/>
                <a:cs typeface="Trebuchet MS"/>
              </a:rPr>
              <a:t>Jenkins </a:t>
            </a:r>
            <a:r>
              <a:rPr sz="2400" spc="-13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to </a:t>
            </a:r>
            <a:r>
              <a:rPr sz="2400" spc="-125" dirty="0">
                <a:latin typeface="Trebuchet MS"/>
                <a:cs typeface="Trebuchet MS"/>
              </a:rPr>
              <a:t>start </a:t>
            </a:r>
            <a:r>
              <a:rPr sz="2400" spc="-110" dirty="0">
                <a:latin typeface="Trebuchet MS"/>
                <a:cs typeface="Trebuchet MS"/>
              </a:rPr>
              <a:t>the </a:t>
            </a:r>
            <a:r>
              <a:rPr sz="2400" spc="-120" dirty="0">
                <a:latin typeface="Trebuchet MS"/>
                <a:cs typeface="Trebuchet MS"/>
              </a:rPr>
              <a:t>slave</a:t>
            </a:r>
            <a:r>
              <a:rPr sz="2400" spc="-409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agent.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1734" y="396062"/>
            <a:ext cx="16002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70" dirty="0"/>
              <a:t>E</a:t>
            </a:r>
            <a:r>
              <a:rPr sz="3500" spc="-335" dirty="0"/>
              <a:t>x</a:t>
            </a:r>
            <a:r>
              <a:rPr sz="3500" spc="-175" dirty="0"/>
              <a:t>e</a:t>
            </a:r>
            <a:r>
              <a:rPr sz="3500" spc="-265" dirty="0"/>
              <a:t>c</a:t>
            </a:r>
            <a:r>
              <a:rPr sz="3500" spc="-175" dirty="0"/>
              <a:t>u</a:t>
            </a:r>
            <a:r>
              <a:rPr sz="3500" spc="-160" dirty="0"/>
              <a:t>t</a:t>
            </a:r>
            <a:r>
              <a:rPr sz="3500" spc="-35" dirty="0"/>
              <a:t>o</a:t>
            </a:r>
            <a:r>
              <a:rPr sz="3500" spc="-145" dirty="0"/>
              <a:t>r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535940" y="1059015"/>
            <a:ext cx="8008620" cy="356044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355600" marR="190500" indent="-342900">
              <a:lnSpc>
                <a:spcPts val="1930"/>
              </a:lnSpc>
              <a:spcBef>
                <a:spcPts val="5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5" dirty="0">
                <a:latin typeface="Trebuchet MS"/>
                <a:cs typeface="Trebuchet MS"/>
              </a:rPr>
              <a:t>A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Jenkins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executor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is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one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of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basic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building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blocks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which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allow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a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build  </a:t>
            </a:r>
            <a:r>
              <a:rPr sz="2000" spc="-80" dirty="0">
                <a:latin typeface="Trebuchet MS"/>
                <a:cs typeface="Trebuchet MS"/>
              </a:rPr>
              <a:t>to </a:t>
            </a:r>
            <a:r>
              <a:rPr sz="2000" spc="-60" dirty="0">
                <a:latin typeface="Trebuchet MS"/>
                <a:cs typeface="Trebuchet MS"/>
              </a:rPr>
              <a:t>run </a:t>
            </a:r>
            <a:r>
              <a:rPr sz="2000" spc="-35" dirty="0">
                <a:latin typeface="Trebuchet MS"/>
                <a:cs typeface="Trebuchet MS"/>
              </a:rPr>
              <a:t>on </a:t>
            </a:r>
            <a:r>
              <a:rPr sz="2000" spc="-95" dirty="0">
                <a:latin typeface="Trebuchet MS"/>
                <a:cs typeface="Trebuchet MS"/>
              </a:rPr>
              <a:t>a</a:t>
            </a:r>
            <a:r>
              <a:rPr sz="2000" spc="-4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node.</a:t>
            </a:r>
            <a:endParaRPr sz="2000">
              <a:latin typeface="Trebuchet MS"/>
              <a:cs typeface="Trebuchet MS"/>
            </a:endParaRPr>
          </a:p>
          <a:p>
            <a:pPr marL="355600" marR="779145" indent="-342900">
              <a:lnSpc>
                <a:spcPct val="79200"/>
              </a:lnSpc>
              <a:spcBef>
                <a:spcPts val="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0" dirty="0">
                <a:latin typeface="Trebuchet MS"/>
                <a:cs typeface="Trebuchet MS"/>
              </a:rPr>
              <a:t>Think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of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an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executor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as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a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single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“process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80" dirty="0">
                <a:latin typeface="Trebuchet MS"/>
                <a:cs typeface="Trebuchet MS"/>
              </a:rPr>
              <a:t>ID”,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or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as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basic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unit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of  </a:t>
            </a:r>
            <a:r>
              <a:rPr sz="2000" spc="-85" dirty="0">
                <a:latin typeface="Trebuchet MS"/>
                <a:cs typeface="Trebuchet MS"/>
              </a:rPr>
              <a:t>resource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that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Jenkins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executes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Trebuchet MS"/>
                <a:cs typeface="Trebuchet MS"/>
              </a:rPr>
              <a:t>on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your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machine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to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run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a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build.</a:t>
            </a:r>
            <a:endParaRPr sz="2000">
              <a:latin typeface="Trebuchet MS"/>
              <a:cs typeface="Trebuchet MS"/>
            </a:endParaRPr>
          </a:p>
          <a:p>
            <a:pPr marL="355600" marR="785495" indent="-342900">
              <a:lnSpc>
                <a:spcPts val="1930"/>
              </a:lnSpc>
              <a:spcBef>
                <a:spcPts val="4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95" dirty="0">
                <a:latin typeface="Trebuchet MS"/>
                <a:cs typeface="Trebuchet MS"/>
              </a:rPr>
              <a:t>This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number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executors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basically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specifies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maximum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number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of  </a:t>
            </a:r>
            <a:r>
              <a:rPr sz="2000" spc="-90" dirty="0">
                <a:latin typeface="Trebuchet MS"/>
                <a:cs typeface="Trebuchet MS"/>
              </a:rPr>
              <a:t>concurrent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builds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that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Jenkins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may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perform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Trebuchet MS"/>
                <a:cs typeface="Trebuchet MS"/>
              </a:rPr>
              <a:t>on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this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agent.</a:t>
            </a:r>
            <a:endParaRPr sz="2000">
              <a:latin typeface="Trebuchet MS"/>
              <a:cs typeface="Trebuchet MS"/>
            </a:endParaRPr>
          </a:p>
          <a:p>
            <a:pPr marL="355600" marR="623570" indent="-342900">
              <a:lnSpc>
                <a:spcPts val="1930"/>
              </a:lnSpc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5" dirty="0">
                <a:latin typeface="Trebuchet MS"/>
                <a:cs typeface="Trebuchet MS"/>
              </a:rPr>
              <a:t>A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good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value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for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number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of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executors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to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start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with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would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  </a:t>
            </a:r>
            <a:r>
              <a:rPr sz="2000" spc="-70" dirty="0">
                <a:latin typeface="Trebuchet MS"/>
                <a:cs typeface="Trebuchet MS"/>
              </a:rPr>
              <a:t>number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of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CPU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cores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Trebuchet MS"/>
                <a:cs typeface="Trebuchet MS"/>
              </a:rPr>
              <a:t>on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machine.</a:t>
            </a:r>
            <a:endParaRPr sz="2000">
              <a:latin typeface="Trebuchet MS"/>
              <a:cs typeface="Trebuchet MS"/>
            </a:endParaRPr>
          </a:p>
          <a:p>
            <a:pPr marL="355600" marR="394970" indent="-342900">
              <a:lnSpc>
                <a:spcPct val="79200"/>
              </a:lnSpc>
              <a:spcBef>
                <a:spcPts val="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95" dirty="0">
                <a:latin typeface="Trebuchet MS"/>
                <a:cs typeface="Trebuchet MS"/>
              </a:rPr>
              <a:t>Setting</a:t>
            </a:r>
            <a:r>
              <a:rPr sz="2000" spc="-16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a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higher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value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would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cause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each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build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to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take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longer,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but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could  </a:t>
            </a:r>
            <a:r>
              <a:rPr sz="2000" spc="-90" dirty="0">
                <a:latin typeface="Trebuchet MS"/>
                <a:cs typeface="Trebuchet MS"/>
              </a:rPr>
              <a:t>increase the </a:t>
            </a:r>
            <a:r>
              <a:rPr sz="2000" spc="-105" dirty="0">
                <a:latin typeface="Trebuchet MS"/>
                <a:cs typeface="Trebuchet MS"/>
              </a:rPr>
              <a:t>overall</a:t>
            </a:r>
            <a:r>
              <a:rPr sz="2000" spc="-27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throughput.</a:t>
            </a:r>
            <a:endParaRPr sz="2000">
              <a:latin typeface="Trebuchet MS"/>
              <a:cs typeface="Trebuchet MS"/>
            </a:endParaRPr>
          </a:p>
          <a:p>
            <a:pPr marL="355600" marR="5080" indent="-342900">
              <a:lnSpc>
                <a:spcPct val="79900"/>
              </a:lnSpc>
              <a:spcBef>
                <a:spcPts val="4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85" dirty="0">
                <a:latin typeface="Trebuchet MS"/>
                <a:cs typeface="Trebuchet MS"/>
              </a:rPr>
              <a:t>For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example,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one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build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might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CPU-bound,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while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a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second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build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running  </a:t>
            </a:r>
            <a:r>
              <a:rPr sz="2000" spc="-120" dirty="0">
                <a:latin typeface="Trebuchet MS"/>
                <a:cs typeface="Trebuchet MS"/>
              </a:rPr>
              <a:t>at </a:t>
            </a:r>
            <a:r>
              <a:rPr sz="2000" spc="-90" dirty="0">
                <a:latin typeface="Trebuchet MS"/>
                <a:cs typeface="Trebuchet MS"/>
              </a:rPr>
              <a:t>the </a:t>
            </a:r>
            <a:r>
              <a:rPr sz="2000" spc="-70" dirty="0">
                <a:latin typeface="Trebuchet MS"/>
                <a:cs typeface="Trebuchet MS"/>
              </a:rPr>
              <a:t>same </a:t>
            </a:r>
            <a:r>
              <a:rPr sz="2000" spc="-100" dirty="0">
                <a:latin typeface="Trebuchet MS"/>
                <a:cs typeface="Trebuchet MS"/>
              </a:rPr>
              <a:t>time </a:t>
            </a:r>
            <a:r>
              <a:rPr sz="2000" spc="-90" dirty="0">
                <a:latin typeface="Trebuchet MS"/>
                <a:cs typeface="Trebuchet MS"/>
              </a:rPr>
              <a:t>might </a:t>
            </a:r>
            <a:r>
              <a:rPr sz="2000" spc="-85" dirty="0">
                <a:latin typeface="Trebuchet MS"/>
                <a:cs typeface="Trebuchet MS"/>
              </a:rPr>
              <a:t>be I/O-bound </a:t>
            </a:r>
            <a:r>
              <a:rPr sz="2000" spc="340" dirty="0">
                <a:latin typeface="Trebuchet MS"/>
                <a:cs typeface="Trebuchet MS"/>
              </a:rPr>
              <a:t>— </a:t>
            </a:r>
            <a:r>
              <a:rPr sz="2000" spc="-25" dirty="0">
                <a:latin typeface="Trebuchet MS"/>
                <a:cs typeface="Trebuchet MS"/>
              </a:rPr>
              <a:t>so </a:t>
            </a:r>
            <a:r>
              <a:rPr sz="2000" spc="-90" dirty="0">
                <a:latin typeface="Trebuchet MS"/>
                <a:cs typeface="Trebuchet MS"/>
              </a:rPr>
              <a:t>the </a:t>
            </a:r>
            <a:r>
              <a:rPr sz="2000" spc="-70" dirty="0">
                <a:latin typeface="Trebuchet MS"/>
                <a:cs typeface="Trebuchet MS"/>
              </a:rPr>
              <a:t>second </a:t>
            </a:r>
            <a:r>
              <a:rPr sz="2000" spc="-85" dirty="0">
                <a:latin typeface="Trebuchet MS"/>
                <a:cs typeface="Trebuchet MS"/>
              </a:rPr>
              <a:t>build could </a:t>
            </a:r>
            <a:r>
              <a:rPr sz="2000" spc="-125" dirty="0">
                <a:latin typeface="Trebuchet MS"/>
                <a:cs typeface="Trebuchet MS"/>
              </a:rPr>
              <a:t>take  </a:t>
            </a:r>
            <a:r>
              <a:rPr sz="2000" spc="-95" dirty="0">
                <a:latin typeface="Trebuchet MS"/>
                <a:cs typeface="Trebuchet MS"/>
              </a:rPr>
              <a:t>advantage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of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spare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I/O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capacity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at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that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moment.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2725" y="1046657"/>
            <a:ext cx="6576695" cy="130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2725" marR="5080" indent="-1470025">
              <a:lnSpc>
                <a:spcPct val="119800"/>
              </a:lnSpc>
              <a:spcBef>
                <a:spcPts val="100"/>
              </a:spcBef>
            </a:pPr>
            <a:r>
              <a:rPr sz="3500" spc="-155" dirty="0"/>
              <a:t>Concurrent </a:t>
            </a:r>
            <a:r>
              <a:rPr sz="3500" spc="-130" dirty="0"/>
              <a:t>Builds </a:t>
            </a:r>
            <a:r>
              <a:rPr sz="3500" spc="-55" dirty="0"/>
              <a:t>on </a:t>
            </a:r>
            <a:r>
              <a:rPr sz="3500" spc="-190" dirty="0"/>
              <a:t>Jenkins</a:t>
            </a:r>
            <a:r>
              <a:rPr sz="3500" spc="-710" dirty="0"/>
              <a:t> </a:t>
            </a:r>
            <a:r>
              <a:rPr sz="3500" spc="-175" dirty="0"/>
              <a:t>Cluster  </a:t>
            </a:r>
            <a:r>
              <a:rPr sz="3500" spc="-200" dirty="0"/>
              <a:t>Label </a:t>
            </a:r>
            <a:r>
              <a:rPr sz="3500" spc="-190" dirty="0"/>
              <a:t>Jenkins</a:t>
            </a:r>
            <a:r>
              <a:rPr sz="3500" spc="-350" dirty="0"/>
              <a:t> </a:t>
            </a:r>
            <a:r>
              <a:rPr sz="3500" spc="-70" dirty="0"/>
              <a:t>Nodes</a:t>
            </a:r>
            <a:endParaRPr sz="35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1024" y="323291"/>
            <a:ext cx="28009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Label</a:t>
            </a:r>
            <a:r>
              <a:rPr spc="-395" dirty="0"/>
              <a:t> </a:t>
            </a:r>
            <a:r>
              <a:rPr spc="-85" dirty="0"/>
              <a:t>Nodes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9565"/>
            <a:ext cx="7901940" cy="228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8735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0" dirty="0">
                <a:latin typeface="Trebuchet MS"/>
                <a:cs typeface="Trebuchet MS"/>
              </a:rPr>
              <a:t>In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real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life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scenarios,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we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might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want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a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node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to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reserved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for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certain  </a:t>
            </a:r>
            <a:r>
              <a:rPr sz="2000" spc="-75" dirty="0">
                <a:latin typeface="Trebuchet MS"/>
                <a:cs typeface="Trebuchet MS"/>
              </a:rPr>
              <a:t>kinds </a:t>
            </a:r>
            <a:r>
              <a:rPr sz="2000" spc="-80" dirty="0">
                <a:latin typeface="Trebuchet MS"/>
                <a:cs typeface="Trebuchet MS"/>
              </a:rPr>
              <a:t>of</a:t>
            </a:r>
            <a:r>
              <a:rPr sz="2000" spc="-235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jobs.</a:t>
            </a:r>
            <a:endParaRPr sz="2000">
              <a:latin typeface="Trebuchet MS"/>
              <a:cs typeface="Trebuchet MS"/>
            </a:endParaRPr>
          </a:p>
          <a:p>
            <a:pPr marL="355600" marR="113664" indent="-342900" algn="just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85" dirty="0">
                <a:latin typeface="Trebuchet MS"/>
                <a:cs typeface="Trebuchet MS"/>
              </a:rPr>
              <a:t>For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example,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if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you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have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jobs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that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run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performance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tests,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you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may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want  </a:t>
            </a:r>
            <a:r>
              <a:rPr sz="2000" spc="-85" dirty="0">
                <a:latin typeface="Trebuchet MS"/>
                <a:cs typeface="Trebuchet MS"/>
              </a:rPr>
              <a:t>them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to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only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run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Trebuchet MS"/>
                <a:cs typeface="Trebuchet MS"/>
              </a:rPr>
              <a:t>on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a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specially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configured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machine,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while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preventing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all  </a:t>
            </a:r>
            <a:r>
              <a:rPr sz="2000" spc="-75" dirty="0">
                <a:latin typeface="Trebuchet MS"/>
                <a:cs typeface="Trebuchet MS"/>
              </a:rPr>
              <a:t>other </a:t>
            </a:r>
            <a:r>
              <a:rPr sz="2000" spc="-100" dirty="0">
                <a:latin typeface="Trebuchet MS"/>
                <a:cs typeface="Trebuchet MS"/>
              </a:rPr>
              <a:t>jobs </a:t>
            </a:r>
            <a:r>
              <a:rPr sz="2000" spc="-85" dirty="0">
                <a:latin typeface="Trebuchet MS"/>
                <a:cs typeface="Trebuchet MS"/>
              </a:rPr>
              <a:t>from </a:t>
            </a:r>
            <a:r>
              <a:rPr sz="2000" spc="-60" dirty="0">
                <a:latin typeface="Trebuchet MS"/>
                <a:cs typeface="Trebuchet MS"/>
              </a:rPr>
              <a:t>using </a:t>
            </a:r>
            <a:r>
              <a:rPr sz="2000" spc="-100" dirty="0">
                <a:latin typeface="Trebuchet MS"/>
                <a:cs typeface="Trebuchet MS"/>
              </a:rPr>
              <a:t>that</a:t>
            </a:r>
            <a:r>
              <a:rPr sz="2000" spc="-45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machine.</a:t>
            </a:r>
            <a:endParaRPr sz="20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95" dirty="0">
                <a:latin typeface="Trebuchet MS"/>
                <a:cs typeface="Trebuchet MS"/>
              </a:rPr>
              <a:t>To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45" dirty="0">
                <a:latin typeface="Trebuchet MS"/>
                <a:cs typeface="Trebuchet MS"/>
              </a:rPr>
              <a:t>do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so,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you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would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restrict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where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test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jobs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may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run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by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giving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them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a  </a:t>
            </a:r>
            <a:r>
              <a:rPr sz="2000" spc="-105" dirty="0">
                <a:latin typeface="Trebuchet MS"/>
                <a:cs typeface="Trebuchet MS"/>
              </a:rPr>
              <a:t>label </a:t>
            </a:r>
            <a:r>
              <a:rPr sz="2000" spc="-80" dirty="0">
                <a:latin typeface="Trebuchet MS"/>
                <a:cs typeface="Trebuchet MS"/>
              </a:rPr>
              <a:t>expression </a:t>
            </a:r>
            <a:r>
              <a:rPr sz="2000" spc="-95" dirty="0">
                <a:latin typeface="Trebuchet MS"/>
                <a:cs typeface="Trebuchet MS"/>
              </a:rPr>
              <a:t>matching </a:t>
            </a:r>
            <a:r>
              <a:rPr sz="2000" spc="-100" dirty="0">
                <a:latin typeface="Trebuchet MS"/>
                <a:cs typeface="Trebuchet MS"/>
              </a:rPr>
              <a:t>that</a:t>
            </a:r>
            <a:r>
              <a:rPr sz="2000" spc="-34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machine.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2443</Words>
  <Application>Microsoft Office PowerPoint</Application>
  <PresentationFormat>On-screen Show (16:10)</PresentationFormat>
  <Paragraphs>331</Paragraphs>
  <Slides>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Calibri Light</vt:lpstr>
      <vt:lpstr>Times New Roman</vt:lpstr>
      <vt:lpstr>Trebuchet MS</vt:lpstr>
      <vt:lpstr>Office Theme</vt:lpstr>
      <vt:lpstr>PowerPoint Presentation</vt:lpstr>
      <vt:lpstr>Continuous Integration</vt:lpstr>
      <vt:lpstr>Continuous Integration</vt:lpstr>
      <vt:lpstr>What is Continuous Integration?</vt:lpstr>
      <vt:lpstr>Why do we need Continuous Integration?</vt:lpstr>
      <vt:lpstr>Different stages of adopting  Continuous Integration</vt:lpstr>
      <vt:lpstr>Stage 1:</vt:lpstr>
      <vt:lpstr>Stage 2:</vt:lpstr>
      <vt:lpstr>Stage 3:</vt:lpstr>
      <vt:lpstr>Stage 4:</vt:lpstr>
      <vt:lpstr>PowerPoint Presentation</vt:lpstr>
      <vt:lpstr>Continuous Integration  Continuous Delivery  Continuous Deployment</vt:lpstr>
      <vt:lpstr>PowerPoint Presentation</vt:lpstr>
      <vt:lpstr>How to implement Continuous Integration?</vt:lpstr>
      <vt:lpstr>Continuous Integration is also a mindset</vt:lpstr>
      <vt:lpstr>A Brief Introduction to Jenkins  and the History of Jenkins</vt:lpstr>
      <vt:lpstr>What is Jenkins</vt:lpstr>
      <vt:lpstr>Why Jenkins is popular</vt:lpstr>
      <vt:lpstr>PowerPoint Presentation</vt:lpstr>
      <vt:lpstr>PowerPoint Presentation</vt:lpstr>
      <vt:lpstr>The History of Jenkins</vt:lpstr>
      <vt:lpstr>Install Java on our local machine</vt:lpstr>
      <vt:lpstr>Java Version Requirement</vt:lpstr>
      <vt:lpstr>JAVA_HOME environment variable</vt:lpstr>
      <vt:lpstr>Install Jenkins on our local machine</vt:lpstr>
      <vt:lpstr>PowerPoint Presentation</vt:lpstr>
      <vt:lpstr>Jenkins’ Master and Slave Architecture</vt:lpstr>
      <vt:lpstr>Job / Project</vt:lpstr>
      <vt:lpstr>Slave / Node</vt:lpstr>
      <vt:lpstr>Executor</vt:lpstr>
      <vt:lpstr>Build</vt:lpstr>
      <vt:lpstr>Plugin</vt:lpstr>
      <vt:lpstr>Jenkins UI Overview</vt:lpstr>
      <vt:lpstr>Create our first Jenkins Job</vt:lpstr>
      <vt:lpstr>Run our first Jenkins job</vt:lpstr>
      <vt:lpstr>Install GIT and GitHub plugin</vt:lpstr>
      <vt:lpstr>Install and Configure Maven</vt:lpstr>
      <vt:lpstr>What does Maven do?</vt:lpstr>
      <vt:lpstr>Java Build Tools</vt:lpstr>
      <vt:lpstr>Add the bin directory of this new folder to the  Path environment variable so that our operating  system knows where to find our maven  executable.</vt:lpstr>
      <vt:lpstr>Configure Jenkins for our Maven-based project</vt:lpstr>
      <vt:lpstr>Create our first Maven-based Jenkins project</vt:lpstr>
      <vt:lpstr>Run our first Maven-based Jenkins project</vt:lpstr>
      <vt:lpstr>Maven pom.xml file</vt:lpstr>
      <vt:lpstr>Different Phases in Maven Build Lifecycle</vt:lpstr>
      <vt:lpstr>Maven Build Phases</vt:lpstr>
      <vt:lpstr>Configure Jenkins to poll source code  changes periodically</vt:lpstr>
      <vt:lpstr>Cron Syntax</vt:lpstr>
      <vt:lpstr>Cron Syntax</vt:lpstr>
      <vt:lpstr>Cron Syntax</vt:lpstr>
      <vt:lpstr>Other Build Triggers of Jenkins</vt:lpstr>
      <vt:lpstr>When to use scheduled build(build periodically option)?</vt:lpstr>
      <vt:lpstr>Jenkins code quality metrics report</vt:lpstr>
      <vt:lpstr>PowerPoint Presentation</vt:lpstr>
      <vt:lpstr>PowerPoint Presentation</vt:lpstr>
      <vt:lpstr>PowerPoint Presentation</vt:lpstr>
      <vt:lpstr>Jenkins’ support for other build systems  (Ant, Gradle and shell scripts)</vt:lpstr>
      <vt:lpstr>Apache Ant</vt:lpstr>
      <vt:lpstr>Gradle</vt:lpstr>
      <vt:lpstr>Archive generated artifacts</vt:lpstr>
      <vt:lpstr>Continuous Integration Workflow</vt:lpstr>
      <vt:lpstr>Install and configure Tomcat as a staging  environment</vt:lpstr>
      <vt:lpstr>PowerPoint Presentation</vt:lpstr>
      <vt:lpstr>Change Tomcat Server Port</vt:lpstr>
      <vt:lpstr>PowerPoint Presentation</vt:lpstr>
      <vt:lpstr>Jenkins Build Pipeline</vt:lpstr>
      <vt:lpstr>Our Current Build Pipeline</vt:lpstr>
      <vt:lpstr>When the number of build jobs grows…</vt:lpstr>
      <vt:lpstr>Build Pipeline Plugin</vt:lpstr>
      <vt:lpstr>Parallel Jenkins Build</vt:lpstr>
      <vt:lpstr>Linear Pipeline</vt:lpstr>
      <vt:lpstr>Parallel Pipeline</vt:lpstr>
      <vt:lpstr>Continuous Delivery Deploy our app to production</vt:lpstr>
      <vt:lpstr>Full Continuous Delivery Pipeline</vt:lpstr>
      <vt:lpstr>Pipeline as code</vt:lpstr>
      <vt:lpstr>Benefits of a code-based pipeline</vt:lpstr>
      <vt:lpstr>PowerPoint Presentation</vt:lpstr>
      <vt:lpstr>Pipeline as code</vt:lpstr>
      <vt:lpstr>Pipeline as code</vt:lpstr>
      <vt:lpstr>Additional automation</vt:lpstr>
      <vt:lpstr>Steps</vt:lpstr>
      <vt:lpstr>Steps</vt:lpstr>
      <vt:lpstr>Steps</vt:lpstr>
      <vt:lpstr>Steps</vt:lpstr>
      <vt:lpstr>Actions</vt:lpstr>
      <vt:lpstr>Local and Remote Servers</vt:lpstr>
      <vt:lpstr>Introduction to Distributed Jenkins Builds</vt:lpstr>
      <vt:lpstr>PowerPoint Presentation</vt:lpstr>
      <vt:lpstr>Install Jenkins Master in the Cloud</vt:lpstr>
      <vt:lpstr>Jenkins Slave Agent</vt:lpstr>
      <vt:lpstr>Different ways to start slave agent</vt:lpstr>
      <vt:lpstr>Install Jenkins slaves in the cloud and form a  Jenkins cluster</vt:lpstr>
      <vt:lpstr>Start the slave agent</vt:lpstr>
      <vt:lpstr>Executor</vt:lpstr>
      <vt:lpstr>Concurrent Builds on Jenkins Cluster  Label Jenkins Nodes</vt:lpstr>
      <vt:lpstr>Label Nodes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Neeraj K</cp:lastModifiedBy>
  <cp:revision>2</cp:revision>
  <dcterms:created xsi:type="dcterms:W3CDTF">2018-12-02T13:45:52Z</dcterms:created>
  <dcterms:modified xsi:type="dcterms:W3CDTF">2018-12-02T13:48:58Z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2018-12-02T00:00:00Z</vt:filetime>
  </property>
</Properties>
</file>